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2"/>
  </p:notesMasterIdLst>
  <p:sldIdLst>
    <p:sldId id="266" r:id="rId2"/>
    <p:sldId id="262" r:id="rId3"/>
    <p:sldId id="261" r:id="rId4"/>
    <p:sldId id="265" r:id="rId5"/>
    <p:sldId id="263" r:id="rId6"/>
    <p:sldId id="259" r:id="rId7"/>
    <p:sldId id="260" r:id="rId8"/>
    <p:sldId id="264" r:id="rId9"/>
    <p:sldId id="267" r:id="rId10"/>
    <p:sldId id="318" r:id="rId11"/>
    <p:sldId id="298" r:id="rId12"/>
    <p:sldId id="306" r:id="rId13"/>
    <p:sldId id="308" r:id="rId14"/>
    <p:sldId id="312" r:id="rId15"/>
    <p:sldId id="313" r:id="rId16"/>
    <p:sldId id="269" r:id="rId17"/>
    <p:sldId id="268" r:id="rId18"/>
    <p:sldId id="296" r:id="rId19"/>
    <p:sldId id="305" r:id="rId20"/>
    <p:sldId id="309" r:id="rId21"/>
    <p:sldId id="297" r:id="rId22"/>
    <p:sldId id="258" r:id="rId23"/>
    <p:sldId id="295" r:id="rId24"/>
    <p:sldId id="274" r:id="rId25"/>
    <p:sldId id="275" r:id="rId26"/>
    <p:sldId id="272" r:id="rId27"/>
    <p:sldId id="294" r:id="rId28"/>
    <p:sldId id="270" r:id="rId29"/>
    <p:sldId id="273" r:id="rId30"/>
    <p:sldId id="319" r:id="rId31"/>
    <p:sldId id="320" r:id="rId32"/>
    <p:sldId id="321" r:id="rId33"/>
    <p:sldId id="311" r:id="rId34"/>
    <p:sldId id="300" r:id="rId35"/>
    <p:sldId id="322" r:id="rId36"/>
    <p:sldId id="302" r:id="rId37"/>
    <p:sldId id="299" r:id="rId38"/>
    <p:sldId id="316" r:id="rId39"/>
    <p:sldId id="315" r:id="rId40"/>
    <p:sldId id="310" r:id="rId41"/>
    <p:sldId id="317" r:id="rId42"/>
    <p:sldId id="301" r:id="rId43"/>
    <p:sldId id="323" r:id="rId44"/>
    <p:sldId id="287" r:id="rId45"/>
    <p:sldId id="279" r:id="rId46"/>
    <p:sldId id="304" r:id="rId47"/>
    <p:sldId id="290" r:id="rId48"/>
    <p:sldId id="291" r:id="rId49"/>
    <p:sldId id="303" r:id="rId50"/>
    <p:sldId id="292" r:id="rId51"/>
    <p:sldId id="293" r:id="rId52"/>
    <p:sldId id="288" r:id="rId53"/>
    <p:sldId id="281" r:id="rId54"/>
    <p:sldId id="282" r:id="rId55"/>
    <p:sldId id="283" r:id="rId56"/>
    <p:sldId id="324" r:id="rId57"/>
    <p:sldId id="284" r:id="rId58"/>
    <p:sldId id="285" r:id="rId59"/>
    <p:sldId id="286" r:id="rId60"/>
    <p:sldId id="326" r:id="rId6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4613"/>
    <a:srgbClr val="4A4938"/>
    <a:srgbClr val="969696"/>
    <a:srgbClr val="1E1D12"/>
    <a:srgbClr val="535D5B"/>
    <a:srgbClr val="393E3D"/>
    <a:srgbClr val="3D42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6" autoAdjust="0"/>
    <p:restoredTop sz="81965" autoAdjust="0"/>
  </p:normalViewPr>
  <p:slideViewPr>
    <p:cSldViewPr snapToGrid="0">
      <p:cViewPr varScale="1">
        <p:scale>
          <a:sx n="59" d="100"/>
          <a:sy n="59" d="100"/>
        </p:scale>
        <p:origin x="1518" y="72"/>
      </p:cViewPr>
      <p:guideLst/>
    </p:cSldViewPr>
  </p:slideViewPr>
  <p:notesTextViewPr>
    <p:cViewPr>
      <p:scale>
        <a:sx n="3" d="2"/>
        <a:sy n="3" d="2"/>
      </p:scale>
      <p:origin x="0" y="0"/>
    </p:cViewPr>
  </p:notesTextViewPr>
  <p:sorterViewPr>
    <p:cViewPr>
      <p:scale>
        <a:sx n="116" d="100"/>
        <a:sy n="116" d="100"/>
      </p:scale>
      <p:origin x="0" y="-2670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media/hdphoto1.wdp>
</file>

<file path=ppt/media/hdphoto2.wdp>
</file>

<file path=ppt/media/hdphoto3.wdp>
</file>

<file path=ppt/media/image1.png>
</file>

<file path=ppt/media/image10.jpeg>
</file>

<file path=ppt/media/image11.png>
</file>

<file path=ppt/media/image12.jpg>
</file>

<file path=ppt/media/image13.png>
</file>

<file path=ppt/media/image14.JPG>
</file>

<file path=ppt/media/image15.png>
</file>

<file path=ppt/media/image16.png>
</file>

<file path=ppt/media/image17.pn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jpeg>
</file>

<file path=ppt/media/image26.png>
</file>

<file path=ppt/media/image27.png>
</file>

<file path=ppt/media/image28.jpe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jpeg>
</file>

<file path=ppt/media/image38.jpg>
</file>

<file path=ppt/media/image39.jpeg>
</file>

<file path=ppt/media/image4.png>
</file>

<file path=ppt/media/image40.jpeg>
</file>

<file path=ppt/media/image41.png>
</file>

<file path=ppt/media/image42.jpeg>
</file>

<file path=ppt/media/image43.jpeg>
</file>

<file path=ppt/media/image44.jpeg>
</file>

<file path=ppt/media/image45.jpeg>
</file>

<file path=ppt/media/image46.jpeg>
</file>

<file path=ppt/media/image47.png>
</file>

<file path=ppt/media/image48.png>
</file>

<file path=ppt/media/image49.png>
</file>

<file path=ppt/media/image5.png>
</file>

<file path=ppt/media/image50.png>
</file>

<file path=ppt/media/image51.jpeg>
</file>

<file path=ppt/media/image52.png>
</file>

<file path=ppt/media/image53.jpeg>
</file>

<file path=ppt/media/image54.jpeg>
</file>

<file path=ppt/media/image55.jpeg>
</file>

<file path=ppt/media/image56.jpeg>
</file>

<file path=ppt/media/image57.jpeg>
</file>

<file path=ppt/media/image58.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46815E-A18A-4177-BADC-898CF05B5733}" type="datetimeFigureOut">
              <a:rPr lang="en-GB" smtClean="0"/>
              <a:t>13/09/2017</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0E3AFE-484D-4F1D-9054-AB6B48031863}" type="slidenum">
              <a:rPr lang="en-GB" smtClean="0"/>
              <a:t>‹#›</a:t>
            </a:fld>
            <a:endParaRPr lang="en-GB"/>
          </a:p>
        </p:txBody>
      </p:sp>
    </p:spTree>
    <p:extLst>
      <p:ext uri="{BB962C8B-B14F-4D97-AF65-F5344CB8AC3E}">
        <p14:creationId xmlns:p14="http://schemas.microsoft.com/office/powerpoint/2010/main" val="27859831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dirty="0"/>
              <a:t>These are the new categories – will these titles be visible in anyway to</a:t>
            </a:r>
            <a:r>
              <a:rPr lang="en-GB" baseline="0" dirty="0"/>
              <a:t> the players? It would help in their understanding of the game.  What about if the category appears at the top of the corresponding ‘Chance Card’?</a:t>
            </a:r>
            <a:endParaRPr lang="en-GB" dirty="0"/>
          </a:p>
        </p:txBody>
      </p:sp>
      <p:sp>
        <p:nvSpPr>
          <p:cNvPr id="4" name="Slide Number Placeholder 3"/>
          <p:cNvSpPr>
            <a:spLocks noGrp="1"/>
          </p:cNvSpPr>
          <p:nvPr>
            <p:ph type="sldNum" sz="quarter" idx="10"/>
          </p:nvPr>
        </p:nvSpPr>
        <p:spPr/>
        <p:txBody>
          <a:bodyPr/>
          <a:lstStyle/>
          <a:p>
            <a:fld id="{630E3AFE-484D-4F1D-9054-AB6B48031863}" type="slidenum">
              <a:rPr lang="en-GB" smtClean="0"/>
              <a:t>1</a:t>
            </a:fld>
            <a:endParaRPr lang="en-GB"/>
          </a:p>
        </p:txBody>
      </p:sp>
    </p:spTree>
    <p:extLst>
      <p:ext uri="{BB962C8B-B14F-4D97-AF65-F5344CB8AC3E}">
        <p14:creationId xmlns:p14="http://schemas.microsoft.com/office/powerpoint/2010/main" val="22798427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10</a:t>
            </a:fld>
            <a:endParaRPr lang="en-GB"/>
          </a:p>
        </p:txBody>
      </p:sp>
    </p:spTree>
    <p:extLst>
      <p:ext uri="{BB962C8B-B14F-4D97-AF65-F5344CB8AC3E}">
        <p14:creationId xmlns:p14="http://schemas.microsoft.com/office/powerpoint/2010/main" val="2272733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11</a:t>
            </a:fld>
            <a:endParaRPr lang="en-GB"/>
          </a:p>
        </p:txBody>
      </p:sp>
    </p:spTree>
    <p:extLst>
      <p:ext uri="{BB962C8B-B14F-4D97-AF65-F5344CB8AC3E}">
        <p14:creationId xmlns:p14="http://schemas.microsoft.com/office/powerpoint/2010/main" val="10704007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30E3AFE-484D-4F1D-9054-AB6B48031863}" type="slidenum">
              <a:rPr lang="en-GB" smtClean="0"/>
              <a:t>12</a:t>
            </a:fld>
            <a:endParaRPr lang="en-GB"/>
          </a:p>
        </p:txBody>
      </p:sp>
    </p:spTree>
    <p:extLst>
      <p:ext uri="{BB962C8B-B14F-4D97-AF65-F5344CB8AC3E}">
        <p14:creationId xmlns:p14="http://schemas.microsoft.com/office/powerpoint/2010/main" val="35819964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985E6C1-B273-4EE4-BD4F-7FB4715188F4}" type="slidenum">
              <a:rPr lang="en-GB" smtClean="0"/>
              <a:pPr/>
              <a:t>13</a:t>
            </a:fld>
            <a:endParaRPr lang="en-GB"/>
          </a:p>
        </p:txBody>
      </p:sp>
    </p:spTree>
    <p:extLst>
      <p:ext uri="{BB962C8B-B14F-4D97-AF65-F5344CB8AC3E}">
        <p14:creationId xmlns:p14="http://schemas.microsoft.com/office/powerpoint/2010/main" val="33059879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14</a:t>
            </a:fld>
            <a:endParaRPr lang="en-GB"/>
          </a:p>
        </p:txBody>
      </p:sp>
    </p:spTree>
    <p:extLst>
      <p:ext uri="{BB962C8B-B14F-4D97-AF65-F5344CB8AC3E}">
        <p14:creationId xmlns:p14="http://schemas.microsoft.com/office/powerpoint/2010/main" val="12385821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15</a:t>
            </a:fld>
            <a:endParaRPr lang="en-GB"/>
          </a:p>
        </p:txBody>
      </p:sp>
    </p:spTree>
    <p:extLst>
      <p:ext uri="{BB962C8B-B14F-4D97-AF65-F5344CB8AC3E}">
        <p14:creationId xmlns:p14="http://schemas.microsoft.com/office/powerpoint/2010/main" val="28616291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16</a:t>
            </a:fld>
            <a:endParaRPr lang="en-GB"/>
          </a:p>
        </p:txBody>
      </p:sp>
    </p:spTree>
    <p:extLst>
      <p:ext uri="{BB962C8B-B14F-4D97-AF65-F5344CB8AC3E}">
        <p14:creationId xmlns:p14="http://schemas.microsoft.com/office/powerpoint/2010/main" val="41789999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17</a:t>
            </a:fld>
            <a:endParaRPr lang="en-GB"/>
          </a:p>
        </p:txBody>
      </p:sp>
    </p:spTree>
    <p:extLst>
      <p:ext uri="{BB962C8B-B14F-4D97-AF65-F5344CB8AC3E}">
        <p14:creationId xmlns:p14="http://schemas.microsoft.com/office/powerpoint/2010/main" val="17695830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18</a:t>
            </a:fld>
            <a:endParaRPr lang="en-GB"/>
          </a:p>
        </p:txBody>
      </p:sp>
    </p:spTree>
    <p:extLst>
      <p:ext uri="{BB962C8B-B14F-4D97-AF65-F5344CB8AC3E}">
        <p14:creationId xmlns:p14="http://schemas.microsoft.com/office/powerpoint/2010/main" val="33661791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19</a:t>
            </a:fld>
            <a:endParaRPr lang="en-GB"/>
          </a:p>
        </p:txBody>
      </p:sp>
    </p:spTree>
    <p:extLst>
      <p:ext uri="{BB962C8B-B14F-4D97-AF65-F5344CB8AC3E}">
        <p14:creationId xmlns:p14="http://schemas.microsoft.com/office/powerpoint/2010/main" val="15955272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dirty="0"/>
              <a:t>We would prefer it if all of the direct quotes were in italics. </a:t>
            </a:r>
          </a:p>
        </p:txBody>
      </p:sp>
      <p:sp>
        <p:nvSpPr>
          <p:cNvPr id="4" name="Slide Number Placeholder 3"/>
          <p:cNvSpPr>
            <a:spLocks noGrp="1"/>
          </p:cNvSpPr>
          <p:nvPr>
            <p:ph type="sldNum" sz="quarter" idx="10"/>
          </p:nvPr>
        </p:nvSpPr>
        <p:spPr/>
        <p:txBody>
          <a:bodyPr/>
          <a:lstStyle/>
          <a:p>
            <a:fld id="{6985E6C1-B273-4EE4-BD4F-7FB4715188F4}" type="slidenum">
              <a:rPr lang="en-GB" smtClean="0"/>
              <a:pPr/>
              <a:t>2</a:t>
            </a:fld>
            <a:endParaRPr lang="en-GB"/>
          </a:p>
        </p:txBody>
      </p:sp>
    </p:spTree>
    <p:extLst>
      <p:ext uri="{BB962C8B-B14F-4D97-AF65-F5344CB8AC3E}">
        <p14:creationId xmlns:p14="http://schemas.microsoft.com/office/powerpoint/2010/main" val="35981249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20</a:t>
            </a:fld>
            <a:endParaRPr lang="en-GB"/>
          </a:p>
        </p:txBody>
      </p:sp>
    </p:spTree>
    <p:extLst>
      <p:ext uri="{BB962C8B-B14F-4D97-AF65-F5344CB8AC3E}">
        <p14:creationId xmlns:p14="http://schemas.microsoft.com/office/powerpoint/2010/main" val="14416911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21</a:t>
            </a:fld>
            <a:endParaRPr lang="en-GB"/>
          </a:p>
        </p:txBody>
      </p:sp>
    </p:spTree>
    <p:extLst>
      <p:ext uri="{BB962C8B-B14F-4D97-AF65-F5344CB8AC3E}">
        <p14:creationId xmlns:p14="http://schemas.microsoft.com/office/powerpoint/2010/main" val="14459904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22</a:t>
            </a:fld>
            <a:endParaRPr lang="en-GB"/>
          </a:p>
        </p:txBody>
      </p:sp>
    </p:spTree>
    <p:extLst>
      <p:ext uri="{BB962C8B-B14F-4D97-AF65-F5344CB8AC3E}">
        <p14:creationId xmlns:p14="http://schemas.microsoft.com/office/powerpoint/2010/main" val="35969205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23</a:t>
            </a:fld>
            <a:endParaRPr lang="en-GB"/>
          </a:p>
        </p:txBody>
      </p:sp>
    </p:spTree>
    <p:extLst>
      <p:ext uri="{BB962C8B-B14F-4D97-AF65-F5344CB8AC3E}">
        <p14:creationId xmlns:p14="http://schemas.microsoft.com/office/powerpoint/2010/main" val="36945982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24</a:t>
            </a:fld>
            <a:endParaRPr lang="en-GB"/>
          </a:p>
        </p:txBody>
      </p:sp>
    </p:spTree>
    <p:extLst>
      <p:ext uri="{BB962C8B-B14F-4D97-AF65-F5344CB8AC3E}">
        <p14:creationId xmlns:p14="http://schemas.microsoft.com/office/powerpoint/2010/main" val="35185311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25</a:t>
            </a:fld>
            <a:endParaRPr lang="en-GB"/>
          </a:p>
        </p:txBody>
      </p:sp>
    </p:spTree>
    <p:extLst>
      <p:ext uri="{BB962C8B-B14F-4D97-AF65-F5344CB8AC3E}">
        <p14:creationId xmlns:p14="http://schemas.microsoft.com/office/powerpoint/2010/main" val="24705002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11ED2FE3-110B-4040-B89E-52D7BF3D65E7}" type="slidenum">
              <a:rPr lang="en-GB" altLang="en-US"/>
              <a:pPr/>
              <a:t>26</a:t>
            </a:fld>
            <a:endParaRPr lang="en-GB" altLang="en-US"/>
          </a:p>
        </p:txBody>
      </p:sp>
      <p:sp>
        <p:nvSpPr>
          <p:cNvPr id="184322" name="Slide Image Placeholder 1"/>
          <p:cNvSpPr>
            <a:spLocks noGrp="1" noRot="1" noChangeAspect="1" noTextEdit="1"/>
          </p:cNvSpPr>
          <p:nvPr>
            <p:ph type="sldImg"/>
          </p:nvPr>
        </p:nvSpPr>
        <p:spPr>
          <a:xfrm>
            <a:off x="1371600" y="1143000"/>
            <a:ext cx="4114800" cy="3086100"/>
          </a:xfrm>
          <a:ln/>
          <a:extLst>
            <a:ext uri="{909E8E84-426E-40DD-AFC4-6F175D3DCCD1}">
              <a14:hiddenFill xmlns:a14="http://schemas.microsoft.com/office/drawing/2010/main">
                <a:noFill/>
              </a14:hiddenFill>
            </a:ext>
          </a:extLst>
        </p:spPr>
      </p:sp>
      <p:sp>
        <p:nvSpPr>
          <p:cNvPr id="184323" name="Notes Placeholder 2"/>
          <p:cNvSpPr>
            <a:spLocks noGrp="1"/>
          </p:cNvSpPr>
          <p:nvPr>
            <p:ph type="body" idx="1"/>
          </p:nvPr>
        </p:nvSpPr>
        <p:spPr/>
        <p:txBody>
          <a:bodyPr/>
          <a:lstStyle/>
          <a:p>
            <a:pPr>
              <a:spcBef>
                <a:spcPct val="0"/>
              </a:spcBef>
            </a:pPr>
            <a:r>
              <a:rPr lang="en-US" altLang="en-US" dirty="0"/>
              <a:t>Reader</a:t>
            </a:r>
            <a:r>
              <a:rPr lang="en-US" altLang="en-US" baseline="0" dirty="0"/>
              <a:t> 1 reads.</a:t>
            </a:r>
            <a:endParaRPr lang="en-US" altLang="en-US" dirty="0"/>
          </a:p>
        </p:txBody>
      </p:sp>
      <p:sp>
        <p:nvSpPr>
          <p:cNvPr id="22531" name="Slide Number Placeholder 3"/>
          <p:cNvSpPr txBox="1">
            <a:spLocks noGrp="1"/>
          </p:cNvSpPr>
          <p:nvPr/>
        </p:nvSpPr>
        <p:spPr bwMode="auto">
          <a:xfrm>
            <a:off x="3850443" y="9430091"/>
            <a:ext cx="2945659" cy="496411"/>
          </a:xfrm>
          <a:prstGeom prst="rect">
            <a:avLst/>
          </a:prstGeom>
          <a:noFill/>
          <a:ln>
            <a:miter lim="800000"/>
            <a:headEnd/>
            <a:tailEnd/>
          </a:ln>
        </p:spPr>
        <p:txBody>
          <a:bodyPr anchor="b"/>
          <a:lstStyle/>
          <a:p>
            <a:pPr algn="r">
              <a:defRPr/>
            </a:pPr>
            <a:fld id="{8DBD39FA-FBA5-477F-99B6-292B21BF9FCF}" type="slidenum">
              <a:rPr lang="en-GB" sz="1200">
                <a:latin typeface="+mn-lt"/>
              </a:rPr>
              <a:pPr algn="r">
                <a:defRPr/>
              </a:pPr>
              <a:t>26</a:t>
            </a:fld>
            <a:endParaRPr lang="en-GB" sz="1200">
              <a:latin typeface="+mn-lt"/>
            </a:endParaRPr>
          </a:p>
        </p:txBody>
      </p:sp>
    </p:spTree>
    <p:extLst>
      <p:ext uri="{BB962C8B-B14F-4D97-AF65-F5344CB8AC3E}">
        <p14:creationId xmlns:p14="http://schemas.microsoft.com/office/powerpoint/2010/main" val="36240290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27</a:t>
            </a:fld>
            <a:endParaRPr lang="en-GB"/>
          </a:p>
        </p:txBody>
      </p:sp>
    </p:spTree>
    <p:extLst>
      <p:ext uri="{BB962C8B-B14F-4D97-AF65-F5344CB8AC3E}">
        <p14:creationId xmlns:p14="http://schemas.microsoft.com/office/powerpoint/2010/main" val="29687175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28</a:t>
            </a:fld>
            <a:endParaRPr lang="en-GB"/>
          </a:p>
        </p:txBody>
      </p:sp>
    </p:spTree>
    <p:extLst>
      <p:ext uri="{BB962C8B-B14F-4D97-AF65-F5344CB8AC3E}">
        <p14:creationId xmlns:p14="http://schemas.microsoft.com/office/powerpoint/2010/main" val="25994423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30</a:t>
            </a:fld>
            <a:endParaRPr lang="en-GB"/>
          </a:p>
        </p:txBody>
      </p:sp>
    </p:spTree>
    <p:extLst>
      <p:ext uri="{BB962C8B-B14F-4D97-AF65-F5344CB8AC3E}">
        <p14:creationId xmlns:p14="http://schemas.microsoft.com/office/powerpoint/2010/main" val="22446669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3</a:t>
            </a:fld>
            <a:endParaRPr lang="en-GB"/>
          </a:p>
        </p:txBody>
      </p:sp>
    </p:spTree>
    <p:extLst>
      <p:ext uri="{BB962C8B-B14F-4D97-AF65-F5344CB8AC3E}">
        <p14:creationId xmlns:p14="http://schemas.microsoft.com/office/powerpoint/2010/main" val="18686215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31</a:t>
            </a:fld>
            <a:endParaRPr lang="en-GB"/>
          </a:p>
        </p:txBody>
      </p:sp>
    </p:spTree>
    <p:extLst>
      <p:ext uri="{BB962C8B-B14F-4D97-AF65-F5344CB8AC3E}">
        <p14:creationId xmlns:p14="http://schemas.microsoft.com/office/powerpoint/2010/main" val="35901227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32</a:t>
            </a:fld>
            <a:endParaRPr lang="en-GB"/>
          </a:p>
        </p:txBody>
      </p:sp>
    </p:spTree>
    <p:extLst>
      <p:ext uri="{BB962C8B-B14F-4D97-AF65-F5344CB8AC3E}">
        <p14:creationId xmlns:p14="http://schemas.microsoft.com/office/powerpoint/2010/main" val="17358460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33</a:t>
            </a:fld>
            <a:endParaRPr lang="en-GB"/>
          </a:p>
        </p:txBody>
      </p:sp>
    </p:spTree>
    <p:extLst>
      <p:ext uri="{BB962C8B-B14F-4D97-AF65-F5344CB8AC3E}">
        <p14:creationId xmlns:p14="http://schemas.microsoft.com/office/powerpoint/2010/main" val="8753054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34</a:t>
            </a:fld>
            <a:endParaRPr lang="en-GB"/>
          </a:p>
        </p:txBody>
      </p:sp>
    </p:spTree>
    <p:extLst>
      <p:ext uri="{BB962C8B-B14F-4D97-AF65-F5344CB8AC3E}">
        <p14:creationId xmlns:p14="http://schemas.microsoft.com/office/powerpoint/2010/main" val="39449060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dirty="0"/>
              <a:t>Please remove the timestamp if poss.</a:t>
            </a:r>
          </a:p>
        </p:txBody>
      </p:sp>
      <p:sp>
        <p:nvSpPr>
          <p:cNvPr id="4" name="Slide Number Placeholder 3"/>
          <p:cNvSpPr>
            <a:spLocks noGrp="1"/>
          </p:cNvSpPr>
          <p:nvPr>
            <p:ph type="sldNum" sz="quarter" idx="10"/>
          </p:nvPr>
        </p:nvSpPr>
        <p:spPr/>
        <p:txBody>
          <a:bodyPr/>
          <a:lstStyle/>
          <a:p>
            <a:fld id="{6985E6C1-B273-4EE4-BD4F-7FB4715188F4}" type="slidenum">
              <a:rPr lang="en-GB" smtClean="0"/>
              <a:pPr/>
              <a:t>35</a:t>
            </a:fld>
            <a:endParaRPr lang="en-GB"/>
          </a:p>
        </p:txBody>
      </p:sp>
    </p:spTree>
    <p:extLst>
      <p:ext uri="{BB962C8B-B14F-4D97-AF65-F5344CB8AC3E}">
        <p14:creationId xmlns:p14="http://schemas.microsoft.com/office/powerpoint/2010/main" val="34534658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985E6C1-B273-4EE4-BD4F-7FB4715188F4}" type="slidenum">
              <a:rPr lang="en-GB" smtClean="0"/>
              <a:pPr/>
              <a:t>36</a:t>
            </a:fld>
            <a:endParaRPr lang="en-GB"/>
          </a:p>
        </p:txBody>
      </p:sp>
    </p:spTree>
    <p:extLst>
      <p:ext uri="{BB962C8B-B14F-4D97-AF65-F5344CB8AC3E}">
        <p14:creationId xmlns:p14="http://schemas.microsoft.com/office/powerpoint/2010/main" val="138947828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37</a:t>
            </a:fld>
            <a:endParaRPr lang="en-GB"/>
          </a:p>
        </p:txBody>
      </p:sp>
    </p:spTree>
    <p:extLst>
      <p:ext uri="{BB962C8B-B14F-4D97-AF65-F5344CB8AC3E}">
        <p14:creationId xmlns:p14="http://schemas.microsoft.com/office/powerpoint/2010/main" val="2832085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38</a:t>
            </a:fld>
            <a:endParaRPr lang="en-GB"/>
          </a:p>
        </p:txBody>
      </p:sp>
    </p:spTree>
    <p:extLst>
      <p:ext uri="{BB962C8B-B14F-4D97-AF65-F5344CB8AC3E}">
        <p14:creationId xmlns:p14="http://schemas.microsoft.com/office/powerpoint/2010/main" val="218289281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39</a:t>
            </a:fld>
            <a:endParaRPr lang="en-GB"/>
          </a:p>
        </p:txBody>
      </p:sp>
    </p:spTree>
    <p:extLst>
      <p:ext uri="{BB962C8B-B14F-4D97-AF65-F5344CB8AC3E}">
        <p14:creationId xmlns:p14="http://schemas.microsoft.com/office/powerpoint/2010/main" val="3326458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40</a:t>
            </a:fld>
            <a:endParaRPr lang="en-GB"/>
          </a:p>
        </p:txBody>
      </p:sp>
    </p:spTree>
    <p:extLst>
      <p:ext uri="{BB962C8B-B14F-4D97-AF65-F5344CB8AC3E}">
        <p14:creationId xmlns:p14="http://schemas.microsoft.com/office/powerpoint/2010/main" val="4210517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4</a:t>
            </a:fld>
            <a:endParaRPr lang="en-GB"/>
          </a:p>
        </p:txBody>
      </p:sp>
    </p:spTree>
    <p:extLst>
      <p:ext uri="{BB962C8B-B14F-4D97-AF65-F5344CB8AC3E}">
        <p14:creationId xmlns:p14="http://schemas.microsoft.com/office/powerpoint/2010/main" val="384007064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41</a:t>
            </a:fld>
            <a:endParaRPr lang="en-GB"/>
          </a:p>
        </p:txBody>
      </p:sp>
    </p:spTree>
    <p:extLst>
      <p:ext uri="{BB962C8B-B14F-4D97-AF65-F5344CB8AC3E}">
        <p14:creationId xmlns:p14="http://schemas.microsoft.com/office/powerpoint/2010/main" val="24694644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42</a:t>
            </a:fld>
            <a:endParaRPr lang="en-GB"/>
          </a:p>
        </p:txBody>
      </p:sp>
    </p:spTree>
    <p:extLst>
      <p:ext uri="{BB962C8B-B14F-4D97-AF65-F5344CB8AC3E}">
        <p14:creationId xmlns:p14="http://schemas.microsoft.com/office/powerpoint/2010/main" val="39267774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11ED2FE3-110B-4040-B89E-52D7BF3D65E7}" type="slidenum">
              <a:rPr lang="en-GB" altLang="en-US"/>
              <a:pPr/>
              <a:t>43</a:t>
            </a:fld>
            <a:endParaRPr lang="en-GB" altLang="en-US"/>
          </a:p>
        </p:txBody>
      </p:sp>
      <p:sp>
        <p:nvSpPr>
          <p:cNvPr id="184322" name="Slide Image Placeholder 1"/>
          <p:cNvSpPr>
            <a:spLocks noGrp="1" noRot="1" noChangeAspect="1" noTextEdit="1"/>
          </p:cNvSpPr>
          <p:nvPr>
            <p:ph type="sldImg"/>
          </p:nvPr>
        </p:nvSpPr>
        <p:spPr>
          <a:xfrm>
            <a:off x="1371600" y="1143000"/>
            <a:ext cx="4114800" cy="3086100"/>
          </a:xfrm>
          <a:ln/>
          <a:extLst>
            <a:ext uri="{909E8E84-426E-40DD-AFC4-6F175D3DCCD1}">
              <a14:hiddenFill xmlns:a14="http://schemas.microsoft.com/office/drawing/2010/main">
                <a:noFill/>
              </a14:hiddenFill>
            </a:ext>
          </a:extLst>
        </p:spPr>
      </p:sp>
      <p:sp>
        <p:nvSpPr>
          <p:cNvPr id="184323" name="Notes Placeholder 2"/>
          <p:cNvSpPr>
            <a:spLocks noGrp="1"/>
          </p:cNvSpPr>
          <p:nvPr>
            <p:ph type="body" idx="1"/>
          </p:nvPr>
        </p:nvSpPr>
        <p:spPr/>
        <p:txBody>
          <a:bodyPr/>
          <a:lstStyle/>
          <a:p>
            <a:pPr>
              <a:spcBef>
                <a:spcPct val="0"/>
              </a:spcBef>
            </a:pPr>
            <a:r>
              <a:rPr lang="en-US" altLang="en-US" baseline="0" dirty="0"/>
              <a:t>Reader 4 reads, then click IMMEDIATELY on to next slide</a:t>
            </a:r>
            <a:endParaRPr lang="en-US" altLang="en-US" dirty="0"/>
          </a:p>
        </p:txBody>
      </p:sp>
      <p:sp>
        <p:nvSpPr>
          <p:cNvPr id="22531" name="Slide Number Placeholder 3"/>
          <p:cNvSpPr txBox="1">
            <a:spLocks noGrp="1"/>
          </p:cNvSpPr>
          <p:nvPr/>
        </p:nvSpPr>
        <p:spPr bwMode="auto">
          <a:xfrm>
            <a:off x="3850443" y="9430091"/>
            <a:ext cx="2945659" cy="496411"/>
          </a:xfrm>
          <a:prstGeom prst="rect">
            <a:avLst/>
          </a:prstGeom>
          <a:noFill/>
          <a:ln>
            <a:miter lim="800000"/>
            <a:headEnd/>
            <a:tailEnd/>
          </a:ln>
        </p:spPr>
        <p:txBody>
          <a:bodyPr anchor="b"/>
          <a:lstStyle/>
          <a:p>
            <a:pPr algn="r">
              <a:defRPr/>
            </a:pPr>
            <a:fld id="{8DBD39FA-FBA5-477F-99B6-292B21BF9FCF}" type="slidenum">
              <a:rPr lang="en-GB" sz="1200">
                <a:latin typeface="+mn-lt"/>
              </a:rPr>
              <a:pPr algn="r">
                <a:defRPr/>
              </a:pPr>
              <a:t>43</a:t>
            </a:fld>
            <a:endParaRPr lang="en-GB" sz="1200">
              <a:latin typeface="+mn-lt"/>
            </a:endParaRPr>
          </a:p>
        </p:txBody>
      </p:sp>
    </p:spTree>
    <p:extLst>
      <p:ext uri="{BB962C8B-B14F-4D97-AF65-F5344CB8AC3E}">
        <p14:creationId xmlns:p14="http://schemas.microsoft.com/office/powerpoint/2010/main" val="126667771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45</a:t>
            </a:fld>
            <a:endParaRPr lang="en-GB"/>
          </a:p>
        </p:txBody>
      </p:sp>
    </p:spTree>
    <p:extLst>
      <p:ext uri="{BB962C8B-B14F-4D97-AF65-F5344CB8AC3E}">
        <p14:creationId xmlns:p14="http://schemas.microsoft.com/office/powerpoint/2010/main" val="226914408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46</a:t>
            </a:fld>
            <a:endParaRPr lang="en-GB"/>
          </a:p>
        </p:txBody>
      </p:sp>
    </p:spTree>
    <p:extLst>
      <p:ext uri="{BB962C8B-B14F-4D97-AF65-F5344CB8AC3E}">
        <p14:creationId xmlns:p14="http://schemas.microsoft.com/office/powerpoint/2010/main" val="297677515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47</a:t>
            </a:fld>
            <a:endParaRPr lang="en-GB"/>
          </a:p>
        </p:txBody>
      </p:sp>
    </p:spTree>
    <p:extLst>
      <p:ext uri="{BB962C8B-B14F-4D97-AF65-F5344CB8AC3E}">
        <p14:creationId xmlns:p14="http://schemas.microsoft.com/office/powerpoint/2010/main" val="11566852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i="1" kern="1200" dirty="0">
                <a:solidFill>
                  <a:schemeClr val="tx1"/>
                </a:solidFill>
                <a:latin typeface="+mn-lt"/>
                <a:ea typeface="+mn-ea"/>
                <a:cs typeface="+mn-cs"/>
              </a:rPr>
              <a:t>We</a:t>
            </a:r>
            <a:r>
              <a:rPr lang="en-GB" sz="1200" i="1" kern="1200" baseline="0" dirty="0">
                <a:solidFill>
                  <a:schemeClr val="tx1"/>
                </a:solidFill>
                <a:latin typeface="+mn-lt"/>
                <a:ea typeface="+mn-ea"/>
                <a:cs typeface="+mn-cs"/>
              </a:rPr>
              <a:t> have deliberately positioned the quote over the top of the front of the boy’s face (wearing the batman t shirt) for </a:t>
            </a:r>
            <a:r>
              <a:rPr lang="en-GB" sz="1200" i="1" kern="1200" baseline="0" dirty="0" err="1">
                <a:solidFill>
                  <a:schemeClr val="tx1"/>
                </a:solidFill>
                <a:latin typeface="+mn-lt"/>
                <a:ea typeface="+mn-ea"/>
                <a:cs typeface="+mn-cs"/>
              </a:rPr>
              <a:t>anonymisation</a:t>
            </a:r>
            <a:r>
              <a:rPr lang="en-GB" sz="1200" i="1" kern="1200" dirty="0">
                <a:solidFill>
                  <a:schemeClr val="tx1"/>
                </a:solidFill>
                <a:latin typeface="+mn-lt"/>
                <a:ea typeface="+mn-ea"/>
                <a:cs typeface="+mn-cs"/>
              </a:rPr>
              <a:t>.</a:t>
            </a:r>
          </a:p>
          <a:p>
            <a:endParaRPr lang="en-GB" dirty="0"/>
          </a:p>
        </p:txBody>
      </p:sp>
      <p:sp>
        <p:nvSpPr>
          <p:cNvPr id="4" name="Slide Number Placeholder 3"/>
          <p:cNvSpPr>
            <a:spLocks noGrp="1"/>
          </p:cNvSpPr>
          <p:nvPr>
            <p:ph type="sldNum" sz="quarter" idx="10"/>
          </p:nvPr>
        </p:nvSpPr>
        <p:spPr/>
        <p:txBody>
          <a:bodyPr/>
          <a:lstStyle/>
          <a:p>
            <a:fld id="{6985E6C1-B273-4EE4-BD4F-7FB4715188F4}" type="slidenum">
              <a:rPr lang="en-GB" smtClean="0"/>
              <a:pPr/>
              <a:t>48</a:t>
            </a:fld>
            <a:endParaRPr lang="en-GB"/>
          </a:p>
        </p:txBody>
      </p:sp>
    </p:spTree>
    <p:extLst>
      <p:ext uri="{BB962C8B-B14F-4D97-AF65-F5344CB8AC3E}">
        <p14:creationId xmlns:p14="http://schemas.microsoft.com/office/powerpoint/2010/main" val="113698689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49</a:t>
            </a:fld>
            <a:endParaRPr lang="en-GB"/>
          </a:p>
        </p:txBody>
      </p:sp>
    </p:spTree>
    <p:extLst>
      <p:ext uri="{BB962C8B-B14F-4D97-AF65-F5344CB8AC3E}">
        <p14:creationId xmlns:p14="http://schemas.microsoft.com/office/powerpoint/2010/main" val="43445272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50</a:t>
            </a:fld>
            <a:endParaRPr lang="en-GB"/>
          </a:p>
        </p:txBody>
      </p:sp>
    </p:spTree>
    <p:extLst>
      <p:ext uri="{BB962C8B-B14F-4D97-AF65-F5344CB8AC3E}">
        <p14:creationId xmlns:p14="http://schemas.microsoft.com/office/powerpoint/2010/main" val="11127889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dirty="0"/>
              <a:t>Please can you </a:t>
            </a:r>
            <a:r>
              <a:rPr lang="en-GB" dirty="0" err="1"/>
              <a:t>photoshop</a:t>
            </a:r>
            <a:r>
              <a:rPr lang="en-GB" dirty="0"/>
              <a:t> the </a:t>
            </a:r>
            <a:r>
              <a:rPr lang="en-GB" dirty="0" err="1"/>
              <a:t>datestamp</a:t>
            </a:r>
            <a:r>
              <a:rPr lang="en-GB" dirty="0"/>
              <a:t> out</a:t>
            </a:r>
            <a:r>
              <a:rPr lang="en-GB" baseline="0" dirty="0"/>
              <a:t> especially because the date is incorrect!</a:t>
            </a:r>
            <a:endParaRPr lang="en-GB" dirty="0"/>
          </a:p>
        </p:txBody>
      </p:sp>
      <p:sp>
        <p:nvSpPr>
          <p:cNvPr id="4" name="Slide Number Placeholder 3"/>
          <p:cNvSpPr>
            <a:spLocks noGrp="1"/>
          </p:cNvSpPr>
          <p:nvPr>
            <p:ph type="sldNum" sz="quarter" idx="10"/>
          </p:nvPr>
        </p:nvSpPr>
        <p:spPr/>
        <p:txBody>
          <a:bodyPr/>
          <a:lstStyle/>
          <a:p>
            <a:fld id="{6985E6C1-B273-4EE4-BD4F-7FB4715188F4}" type="slidenum">
              <a:rPr lang="en-GB" smtClean="0"/>
              <a:pPr/>
              <a:t>51</a:t>
            </a:fld>
            <a:endParaRPr lang="en-GB"/>
          </a:p>
        </p:txBody>
      </p:sp>
    </p:spTree>
    <p:extLst>
      <p:ext uri="{BB962C8B-B14F-4D97-AF65-F5344CB8AC3E}">
        <p14:creationId xmlns:p14="http://schemas.microsoft.com/office/powerpoint/2010/main" val="6616896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5</a:t>
            </a:fld>
            <a:endParaRPr lang="en-GB"/>
          </a:p>
        </p:txBody>
      </p:sp>
    </p:spTree>
    <p:extLst>
      <p:ext uri="{BB962C8B-B14F-4D97-AF65-F5344CB8AC3E}">
        <p14:creationId xmlns:p14="http://schemas.microsoft.com/office/powerpoint/2010/main" val="36120868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53</a:t>
            </a:fld>
            <a:endParaRPr lang="en-GB"/>
          </a:p>
        </p:txBody>
      </p:sp>
    </p:spTree>
    <p:extLst>
      <p:ext uri="{BB962C8B-B14F-4D97-AF65-F5344CB8AC3E}">
        <p14:creationId xmlns:p14="http://schemas.microsoft.com/office/powerpoint/2010/main" val="50475316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54</a:t>
            </a:fld>
            <a:endParaRPr lang="en-GB"/>
          </a:p>
        </p:txBody>
      </p:sp>
    </p:spTree>
    <p:extLst>
      <p:ext uri="{BB962C8B-B14F-4D97-AF65-F5344CB8AC3E}">
        <p14:creationId xmlns:p14="http://schemas.microsoft.com/office/powerpoint/2010/main" val="392868201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55</a:t>
            </a:fld>
            <a:endParaRPr lang="en-GB"/>
          </a:p>
        </p:txBody>
      </p:sp>
    </p:spTree>
    <p:extLst>
      <p:ext uri="{BB962C8B-B14F-4D97-AF65-F5344CB8AC3E}">
        <p14:creationId xmlns:p14="http://schemas.microsoft.com/office/powerpoint/2010/main" val="18771613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57</a:t>
            </a:fld>
            <a:endParaRPr lang="en-GB"/>
          </a:p>
        </p:txBody>
      </p:sp>
    </p:spTree>
    <p:extLst>
      <p:ext uri="{BB962C8B-B14F-4D97-AF65-F5344CB8AC3E}">
        <p14:creationId xmlns:p14="http://schemas.microsoft.com/office/powerpoint/2010/main" val="351519287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58</a:t>
            </a:fld>
            <a:endParaRPr lang="en-GB"/>
          </a:p>
        </p:txBody>
      </p:sp>
    </p:spTree>
    <p:extLst>
      <p:ext uri="{BB962C8B-B14F-4D97-AF65-F5344CB8AC3E}">
        <p14:creationId xmlns:p14="http://schemas.microsoft.com/office/powerpoint/2010/main" val="3448148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59</a:t>
            </a:fld>
            <a:endParaRPr lang="en-GB"/>
          </a:p>
        </p:txBody>
      </p:sp>
    </p:spTree>
    <p:extLst>
      <p:ext uri="{BB962C8B-B14F-4D97-AF65-F5344CB8AC3E}">
        <p14:creationId xmlns:p14="http://schemas.microsoft.com/office/powerpoint/2010/main" val="24016682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6</a:t>
            </a:fld>
            <a:endParaRPr lang="en-GB"/>
          </a:p>
        </p:txBody>
      </p:sp>
    </p:spTree>
    <p:extLst>
      <p:ext uri="{BB962C8B-B14F-4D97-AF65-F5344CB8AC3E}">
        <p14:creationId xmlns:p14="http://schemas.microsoft.com/office/powerpoint/2010/main" val="7799828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985E6C1-B273-4EE4-BD4F-7FB4715188F4}" type="slidenum">
              <a:rPr lang="en-GB" smtClean="0"/>
              <a:pPr/>
              <a:t>7</a:t>
            </a:fld>
            <a:endParaRPr lang="en-GB"/>
          </a:p>
        </p:txBody>
      </p:sp>
    </p:spTree>
    <p:extLst>
      <p:ext uri="{BB962C8B-B14F-4D97-AF65-F5344CB8AC3E}">
        <p14:creationId xmlns:p14="http://schemas.microsoft.com/office/powerpoint/2010/main" val="31241105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8</a:t>
            </a:fld>
            <a:endParaRPr lang="en-GB"/>
          </a:p>
        </p:txBody>
      </p:sp>
    </p:spTree>
    <p:extLst>
      <p:ext uri="{BB962C8B-B14F-4D97-AF65-F5344CB8AC3E}">
        <p14:creationId xmlns:p14="http://schemas.microsoft.com/office/powerpoint/2010/main" val="2037517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985E6C1-B273-4EE4-BD4F-7FB4715188F4}" type="slidenum">
              <a:rPr lang="en-GB" smtClean="0"/>
              <a:pPr/>
              <a:t>9</a:t>
            </a:fld>
            <a:endParaRPr lang="en-GB"/>
          </a:p>
        </p:txBody>
      </p:sp>
    </p:spTree>
    <p:extLst>
      <p:ext uri="{BB962C8B-B14F-4D97-AF65-F5344CB8AC3E}">
        <p14:creationId xmlns:p14="http://schemas.microsoft.com/office/powerpoint/2010/main" val="19051374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6658DEB-0B05-4565-A2B8-E88ADD9C04D5}" type="datetimeFigureOut">
              <a:rPr lang="en-GB" smtClean="0"/>
              <a:t>13/09/2017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E1AC8BC-A0AB-4902-A7B4-463546680E55}" type="slidenum">
              <a:rPr lang="en-GB" smtClean="0"/>
              <a:t>‹#›</a:t>
            </a:fld>
            <a:endParaRPr lang="en-GB"/>
          </a:p>
        </p:txBody>
      </p:sp>
    </p:spTree>
    <p:extLst>
      <p:ext uri="{BB962C8B-B14F-4D97-AF65-F5344CB8AC3E}">
        <p14:creationId xmlns:p14="http://schemas.microsoft.com/office/powerpoint/2010/main" val="2571857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658DEB-0B05-4565-A2B8-E88ADD9C04D5}" type="datetimeFigureOut">
              <a:rPr lang="en-GB" smtClean="0"/>
              <a:t>13/09/2017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E1AC8BC-A0AB-4902-A7B4-463546680E55}" type="slidenum">
              <a:rPr lang="en-GB" smtClean="0"/>
              <a:t>‹#›</a:t>
            </a:fld>
            <a:endParaRPr lang="en-GB"/>
          </a:p>
        </p:txBody>
      </p:sp>
    </p:spTree>
    <p:extLst>
      <p:ext uri="{BB962C8B-B14F-4D97-AF65-F5344CB8AC3E}">
        <p14:creationId xmlns:p14="http://schemas.microsoft.com/office/powerpoint/2010/main" val="2821421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658DEB-0B05-4565-A2B8-E88ADD9C04D5}" type="datetimeFigureOut">
              <a:rPr lang="en-GB" smtClean="0"/>
              <a:t>13/09/2017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E1AC8BC-A0AB-4902-A7B4-463546680E55}" type="slidenum">
              <a:rPr lang="en-GB" smtClean="0"/>
              <a:t>‹#›</a:t>
            </a:fld>
            <a:endParaRPr lang="en-GB"/>
          </a:p>
        </p:txBody>
      </p:sp>
    </p:spTree>
    <p:extLst>
      <p:ext uri="{BB962C8B-B14F-4D97-AF65-F5344CB8AC3E}">
        <p14:creationId xmlns:p14="http://schemas.microsoft.com/office/powerpoint/2010/main" val="2912645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658DEB-0B05-4565-A2B8-E88ADD9C04D5}" type="datetimeFigureOut">
              <a:rPr lang="en-GB" smtClean="0"/>
              <a:t>13/09/2017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E1AC8BC-A0AB-4902-A7B4-463546680E55}" type="slidenum">
              <a:rPr lang="en-GB" smtClean="0"/>
              <a:t>‹#›</a:t>
            </a:fld>
            <a:endParaRPr lang="en-GB"/>
          </a:p>
        </p:txBody>
      </p:sp>
    </p:spTree>
    <p:extLst>
      <p:ext uri="{BB962C8B-B14F-4D97-AF65-F5344CB8AC3E}">
        <p14:creationId xmlns:p14="http://schemas.microsoft.com/office/powerpoint/2010/main" val="1296772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658DEB-0B05-4565-A2B8-E88ADD9C04D5}" type="datetimeFigureOut">
              <a:rPr lang="en-GB" smtClean="0"/>
              <a:t>13/09/2017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E1AC8BC-A0AB-4902-A7B4-463546680E55}" type="slidenum">
              <a:rPr lang="en-GB" smtClean="0"/>
              <a:t>‹#›</a:t>
            </a:fld>
            <a:endParaRPr lang="en-GB"/>
          </a:p>
        </p:txBody>
      </p:sp>
    </p:spTree>
    <p:extLst>
      <p:ext uri="{BB962C8B-B14F-4D97-AF65-F5344CB8AC3E}">
        <p14:creationId xmlns:p14="http://schemas.microsoft.com/office/powerpoint/2010/main" val="15437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658DEB-0B05-4565-A2B8-E88ADD9C04D5}" type="datetimeFigureOut">
              <a:rPr lang="en-GB" smtClean="0"/>
              <a:t>13/09/2017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E1AC8BC-A0AB-4902-A7B4-463546680E55}" type="slidenum">
              <a:rPr lang="en-GB" smtClean="0"/>
              <a:t>‹#›</a:t>
            </a:fld>
            <a:endParaRPr lang="en-GB"/>
          </a:p>
        </p:txBody>
      </p:sp>
    </p:spTree>
    <p:extLst>
      <p:ext uri="{BB962C8B-B14F-4D97-AF65-F5344CB8AC3E}">
        <p14:creationId xmlns:p14="http://schemas.microsoft.com/office/powerpoint/2010/main" val="294259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658DEB-0B05-4565-A2B8-E88ADD9C04D5}" type="datetimeFigureOut">
              <a:rPr lang="en-GB" smtClean="0"/>
              <a:t>13/09/2017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E1AC8BC-A0AB-4902-A7B4-463546680E55}" type="slidenum">
              <a:rPr lang="en-GB" smtClean="0"/>
              <a:t>‹#›</a:t>
            </a:fld>
            <a:endParaRPr lang="en-GB"/>
          </a:p>
        </p:txBody>
      </p:sp>
    </p:spTree>
    <p:extLst>
      <p:ext uri="{BB962C8B-B14F-4D97-AF65-F5344CB8AC3E}">
        <p14:creationId xmlns:p14="http://schemas.microsoft.com/office/powerpoint/2010/main" val="3400710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658DEB-0B05-4565-A2B8-E88ADD9C04D5}" type="datetimeFigureOut">
              <a:rPr lang="en-GB" smtClean="0"/>
              <a:t>13/09/2017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E1AC8BC-A0AB-4902-A7B4-463546680E55}" type="slidenum">
              <a:rPr lang="en-GB" smtClean="0"/>
              <a:t>‹#›</a:t>
            </a:fld>
            <a:endParaRPr lang="en-GB"/>
          </a:p>
        </p:txBody>
      </p:sp>
    </p:spTree>
    <p:extLst>
      <p:ext uri="{BB962C8B-B14F-4D97-AF65-F5344CB8AC3E}">
        <p14:creationId xmlns:p14="http://schemas.microsoft.com/office/powerpoint/2010/main" val="7478734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658DEB-0B05-4565-A2B8-E88ADD9C04D5}" type="datetimeFigureOut">
              <a:rPr lang="en-GB" smtClean="0"/>
              <a:t>13/09/2017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E1AC8BC-A0AB-4902-A7B4-463546680E55}" type="slidenum">
              <a:rPr lang="en-GB" smtClean="0"/>
              <a:t>‹#›</a:t>
            </a:fld>
            <a:endParaRPr lang="en-GB"/>
          </a:p>
        </p:txBody>
      </p:sp>
    </p:spTree>
    <p:extLst>
      <p:ext uri="{BB962C8B-B14F-4D97-AF65-F5344CB8AC3E}">
        <p14:creationId xmlns:p14="http://schemas.microsoft.com/office/powerpoint/2010/main" val="2740893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6658DEB-0B05-4565-A2B8-E88ADD9C04D5}" type="datetimeFigureOut">
              <a:rPr lang="en-GB" smtClean="0"/>
              <a:t>13/09/2017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E1AC8BC-A0AB-4902-A7B4-463546680E55}" type="slidenum">
              <a:rPr lang="en-GB" smtClean="0"/>
              <a:t>‹#›</a:t>
            </a:fld>
            <a:endParaRPr lang="en-GB"/>
          </a:p>
        </p:txBody>
      </p:sp>
    </p:spTree>
    <p:extLst>
      <p:ext uri="{BB962C8B-B14F-4D97-AF65-F5344CB8AC3E}">
        <p14:creationId xmlns:p14="http://schemas.microsoft.com/office/powerpoint/2010/main" val="38452417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6658DEB-0B05-4565-A2B8-E88ADD9C04D5}" type="datetimeFigureOut">
              <a:rPr lang="en-GB" smtClean="0"/>
              <a:t>13/09/2017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E1AC8BC-A0AB-4902-A7B4-463546680E55}" type="slidenum">
              <a:rPr lang="en-GB" smtClean="0"/>
              <a:t>‹#›</a:t>
            </a:fld>
            <a:endParaRPr lang="en-GB"/>
          </a:p>
        </p:txBody>
      </p:sp>
    </p:spTree>
    <p:extLst>
      <p:ext uri="{BB962C8B-B14F-4D97-AF65-F5344CB8AC3E}">
        <p14:creationId xmlns:p14="http://schemas.microsoft.com/office/powerpoint/2010/main" val="9153923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658DEB-0B05-4565-A2B8-E88ADD9C04D5}" type="datetimeFigureOut">
              <a:rPr lang="en-GB" smtClean="0"/>
              <a:t>13/09/2017</a:t>
            </a:fld>
            <a:endParaRPr lang="en-GB"/>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1AC8BC-A0AB-4902-A7B4-463546680E55}" type="slidenum">
              <a:rPr lang="en-GB" smtClean="0"/>
              <a:t>‹#›</a:t>
            </a:fld>
            <a:endParaRPr lang="en-GB"/>
          </a:p>
        </p:txBody>
      </p:sp>
    </p:spTree>
    <p:extLst>
      <p:ext uri="{BB962C8B-B14F-4D97-AF65-F5344CB8AC3E}">
        <p14:creationId xmlns:p14="http://schemas.microsoft.com/office/powerpoint/2010/main" val="18074386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microsoft.com/office/2007/relationships/hdphoto" Target="../media/hdphoto1.wdp"/></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microsoft.com/office/2007/relationships/hdphoto" Target="../media/hdphoto2.wdp"/></Relationships>
</file>

<file path=ppt/slides/_rels/slide3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40.jpeg"/></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43.jpe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50.xml"/><Relationship Id="rId1" Type="http://schemas.openxmlformats.org/officeDocument/2006/relationships/slideLayout" Target="../slideLayouts/slideLayout1.xml"/><Relationship Id="rId5" Type="http://schemas.microsoft.com/office/2007/relationships/hdphoto" Target="../media/hdphoto3.wdp"/><Relationship Id="rId4" Type="http://schemas.openxmlformats.org/officeDocument/2006/relationships/image" Target="../media/image52.png"/></Relationships>
</file>

<file path=ppt/slides/_rels/slide5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
          <p:cNvSpPr txBox="1">
            <a:spLocks noChangeArrowheads="1"/>
          </p:cNvSpPr>
          <p:nvPr/>
        </p:nvSpPr>
        <p:spPr bwMode="auto">
          <a:xfrm>
            <a:off x="1277634" y="2294874"/>
            <a:ext cx="6588732" cy="923330"/>
          </a:xfrm>
          <a:prstGeom prst="rect">
            <a:avLst/>
          </a:prstGeom>
          <a:noFill/>
          <a:ln w="9525">
            <a:noFill/>
            <a:miter lim="800000"/>
            <a:headEnd/>
            <a:tailEnd/>
          </a:ln>
          <a:effectLst/>
        </p:spPr>
        <p:txBody>
          <a:bodyPr wrap="square">
            <a:spAutoFit/>
          </a:bodyPr>
          <a:lstStyle/>
          <a:p>
            <a:pPr algn="ctr">
              <a:spcBef>
                <a:spcPct val="50000"/>
              </a:spcBef>
            </a:pPr>
            <a:r>
              <a:rPr lang="en-GB" sz="5400" b="1" dirty="0">
                <a:effectLst>
                  <a:outerShdw blurRad="38100" dist="38100" dir="2700000" algn="tl">
                    <a:srgbClr val="000000">
                      <a:alpha val="43137"/>
                    </a:srgbClr>
                  </a:outerShdw>
                </a:effectLst>
                <a:latin typeface="Calibri"/>
              </a:rPr>
              <a:t>The downpour…</a:t>
            </a:r>
          </a:p>
        </p:txBody>
      </p:sp>
    </p:spTree>
    <p:extLst>
      <p:ext uri="{BB962C8B-B14F-4D97-AF65-F5344CB8AC3E}">
        <p14:creationId xmlns:p14="http://schemas.microsoft.com/office/powerpoint/2010/main" val="36238227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400050"/>
            <a:ext cx="9144000" cy="5716452"/>
            <a:chOff x="0" y="400050"/>
            <a:chExt cx="9144000" cy="5716452"/>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00050"/>
              <a:ext cx="9144000" cy="5716452"/>
            </a:xfrm>
            <a:prstGeom prst="rect">
              <a:avLst/>
            </a:prstGeom>
          </p:spPr>
        </p:pic>
        <p:sp>
          <p:nvSpPr>
            <p:cNvPr id="182274" name="Text Box 2"/>
            <p:cNvSpPr txBox="1">
              <a:spLocks noChangeArrowheads="1"/>
            </p:cNvSpPr>
            <p:nvPr/>
          </p:nvSpPr>
          <p:spPr bwMode="auto">
            <a:xfrm>
              <a:off x="0" y="400050"/>
              <a:ext cx="9144000" cy="4401205"/>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I was a bit scared… because down my road like the drains started coming off and then I thought like the drains here would like come off as well, so… I was a bit scared that like I’m going to fall down a drain.</a:t>
              </a:r>
            </a:p>
            <a:p>
              <a:pPr algn="r"/>
              <a:r>
                <a:rPr lang="en-GB" dirty="0"/>
                <a:t>				Lewis, aged 14</a:t>
              </a:r>
            </a:p>
          </p:txBody>
        </p:sp>
      </p:grpSp>
    </p:spTree>
    <p:extLst>
      <p:ext uri="{BB962C8B-B14F-4D97-AF65-F5344CB8AC3E}">
        <p14:creationId xmlns:p14="http://schemas.microsoft.com/office/powerpoint/2010/main" val="90779294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1"/>
            <a:ext cx="9144000" cy="6192495"/>
            <a:chOff x="0" y="-1"/>
            <a:chExt cx="9144000" cy="6192495"/>
          </a:xfrm>
        </p:grpSpPr>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3655"/>
              <a:ext cx="9144000" cy="6068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0" y="-1"/>
              <a:ext cx="9144000" cy="2554545"/>
            </a:xfrm>
            <a:prstGeom prst="rect">
              <a:avLst/>
            </a:prstGeom>
            <a:noFill/>
            <a:ln w="9525">
              <a:noFill/>
              <a:miter lim="800000"/>
              <a:headEnd/>
              <a:tailEnd/>
            </a:ln>
            <a:effectLst/>
          </p:spPr>
          <p:txBody>
            <a:bodyPr wrap="square">
              <a:spAutoFit/>
            </a:bodyPr>
            <a:lstStyle/>
            <a:p>
              <a:r>
                <a:rPr lang="en-GB" sz="4000" b="1" i="1" dirty="0">
                  <a:ln w="9525">
                    <a:solidFill>
                      <a:sysClr val="windowText" lastClr="000000"/>
                    </a:solidFill>
                  </a:ln>
                  <a:solidFill>
                    <a:schemeClr val="bg1"/>
                  </a:solidFill>
                </a:rPr>
                <a:t>It’s not coming through the river it’s coming up the ground and that’s when we had to call my Dad in from work.</a:t>
              </a:r>
            </a:p>
            <a:p>
              <a:pPr algn="r"/>
              <a:r>
                <a:rPr lang="en-GB" sz="4000" b="1" i="1" dirty="0">
                  <a:ln w="9525">
                    <a:solidFill>
                      <a:sysClr val="windowText" lastClr="000000"/>
                    </a:solidFill>
                  </a:ln>
                  <a:solidFill>
                    <a:schemeClr val="bg1"/>
                  </a:solidFill>
                </a:rPr>
                <a:t>				Ben, aged 12</a:t>
              </a:r>
            </a:p>
          </p:txBody>
        </p:sp>
      </p:grpSp>
    </p:spTree>
    <p:extLst>
      <p:ext uri="{BB962C8B-B14F-4D97-AF65-F5344CB8AC3E}">
        <p14:creationId xmlns:p14="http://schemas.microsoft.com/office/powerpoint/2010/main" val="2548759173"/>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1571625" y="1916832"/>
            <a:ext cx="5286375" cy="1754326"/>
          </a:xfrm>
          <a:prstGeom prst="rect">
            <a:avLst/>
          </a:prstGeom>
          <a:noFill/>
          <a:ln w="9525">
            <a:noFill/>
            <a:miter lim="800000"/>
            <a:headEnd/>
            <a:tailEnd/>
          </a:ln>
          <a:effectLst/>
        </p:spPr>
        <p:txBody>
          <a:bodyPr wrap="square">
            <a:spAutoFit/>
          </a:bodyPr>
          <a:lstStyle/>
          <a:p>
            <a:pPr algn="ctr">
              <a:spcBef>
                <a:spcPct val="50000"/>
              </a:spcBef>
            </a:pPr>
            <a:r>
              <a:rPr lang="en-GB" sz="5400" b="1" dirty="0">
                <a:effectLst>
                  <a:outerShdw blurRad="38100" dist="38100" dir="2700000" algn="tl">
                    <a:srgbClr val="000000">
                      <a:alpha val="43137"/>
                    </a:srgbClr>
                  </a:outerShdw>
                </a:effectLst>
                <a:latin typeface="Calibri"/>
              </a:rPr>
              <a:t>The day after the flood… </a:t>
            </a:r>
          </a:p>
        </p:txBody>
      </p:sp>
    </p:spTree>
    <p:extLst>
      <p:ext uri="{BB962C8B-B14F-4D97-AF65-F5344CB8AC3E}">
        <p14:creationId xmlns:p14="http://schemas.microsoft.com/office/powerpoint/2010/main" val="1619971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568739" y="0"/>
            <a:ext cx="8006522" cy="6858000"/>
            <a:chOff x="568739" y="0"/>
            <a:chExt cx="8006522" cy="685800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739" y="0"/>
              <a:ext cx="8006522" cy="6858000"/>
            </a:xfrm>
            <a:prstGeom prst="rect">
              <a:avLst/>
            </a:prstGeom>
          </p:spPr>
        </p:pic>
        <p:sp>
          <p:nvSpPr>
            <p:cNvPr id="2" name="Rectangle 1"/>
            <p:cNvSpPr/>
            <p:nvPr/>
          </p:nvSpPr>
          <p:spPr>
            <a:xfrm>
              <a:off x="568739" y="0"/>
              <a:ext cx="8006522" cy="3170099"/>
            </a:xfrm>
            <a:prstGeom prst="rect">
              <a:avLst/>
            </a:prstGeom>
            <a:noFill/>
            <a:ln w="9525">
              <a:noFill/>
              <a:miter lim="800000"/>
              <a:headEnd/>
              <a:tailEnd/>
            </a:ln>
            <a:effectLst/>
          </p:spPr>
          <p:txBody>
            <a:bodyPr wrap="square">
              <a:spAutoFit/>
            </a:bodyPr>
            <a:lstStyle/>
            <a:p>
              <a:r>
                <a:rPr lang="en-GB" sz="4000" b="1" i="1" dirty="0">
                  <a:ln w="9525">
                    <a:solidFill>
                      <a:sysClr val="windowText" lastClr="000000"/>
                    </a:solidFill>
                  </a:ln>
                  <a:solidFill>
                    <a:schemeClr val="bg1"/>
                  </a:solidFill>
                </a:rPr>
                <a:t>We stayed, but we had to like keep our clothes on during the night and our bags packed just in case we got evacuated… </a:t>
              </a:r>
            </a:p>
            <a:p>
              <a:pPr algn="r"/>
              <a:r>
                <a:rPr lang="en-GB" sz="4000" b="1" i="1" dirty="0">
                  <a:ln w="9525">
                    <a:solidFill>
                      <a:sysClr val="windowText" lastClr="000000"/>
                    </a:solidFill>
                  </a:ln>
                  <a:solidFill>
                    <a:schemeClr val="bg1"/>
                  </a:solidFill>
                </a:rPr>
                <a:t>Peter, aged 14 </a:t>
              </a:r>
            </a:p>
          </p:txBody>
        </p:sp>
      </p:grpSp>
    </p:spTree>
    <p:extLst>
      <p:ext uri="{BB962C8B-B14F-4D97-AF65-F5344CB8AC3E}">
        <p14:creationId xmlns:p14="http://schemas.microsoft.com/office/powerpoint/2010/main" val="918423841"/>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1228397"/>
            <a:ext cx="9144000" cy="44012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 name="Group 2"/>
          <p:cNvGrpSpPr/>
          <p:nvPr/>
        </p:nvGrpSpPr>
        <p:grpSpPr>
          <a:xfrm>
            <a:off x="0" y="1228397"/>
            <a:ext cx="9144000" cy="4635510"/>
            <a:chOff x="-310243" y="727916"/>
            <a:chExt cx="9144000" cy="4635510"/>
          </a:xfrm>
        </p:grpSpPr>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3595" y="1494575"/>
              <a:ext cx="5016811" cy="3868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310243" y="727916"/>
              <a:ext cx="9144000" cy="4401205"/>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I basically just walked out because my Dad stopped a van… I went out with my brother and I got my lizard, made sure she was secure and everything, got into the van… because the power was going to go out very soon.</a:t>
              </a:r>
            </a:p>
            <a:p>
              <a:pPr algn="r"/>
              <a:r>
                <a:rPr lang="en-GB" dirty="0"/>
                <a:t>Andrew, aged 14</a:t>
              </a:r>
            </a:p>
          </p:txBody>
        </p:sp>
      </p:grpSp>
    </p:spTree>
    <p:extLst>
      <p:ext uri="{BB962C8B-B14F-4D97-AF65-F5344CB8AC3E}">
        <p14:creationId xmlns:p14="http://schemas.microsoft.com/office/powerpoint/2010/main" val="3568190366"/>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57250"/>
            <a:ext cx="9144000" cy="5143500"/>
          </a:xfrm>
          <a:prstGeom prst="rect">
            <a:avLst/>
          </a:prstGeom>
        </p:spPr>
      </p:pic>
      <p:sp>
        <p:nvSpPr>
          <p:cNvPr id="2" name="Rectangle 1"/>
          <p:cNvSpPr/>
          <p:nvPr/>
        </p:nvSpPr>
        <p:spPr>
          <a:xfrm>
            <a:off x="0" y="857251"/>
            <a:ext cx="9144000" cy="4401205"/>
          </a:xfrm>
          <a:prstGeom prst="rect">
            <a:avLst/>
          </a:prstGeom>
          <a:noFill/>
          <a:ln w="9525">
            <a:noFill/>
            <a:miter lim="800000"/>
            <a:headEnd/>
            <a:tailEnd/>
          </a:ln>
          <a:effectLst/>
        </p:spPr>
        <p:txBody>
          <a:bodyPr wrap="square">
            <a:spAutoFit/>
          </a:bodyPr>
          <a:lstStyle/>
          <a:p>
            <a:r>
              <a:rPr lang="en-GB" sz="4000" b="1" i="1" dirty="0">
                <a:ln w="9525">
                  <a:solidFill>
                    <a:sysClr val="windowText" lastClr="000000"/>
                  </a:solidFill>
                </a:ln>
                <a:solidFill>
                  <a:schemeClr val="bg1"/>
                </a:solidFill>
              </a:rPr>
              <a:t>We have a lot of elderly down our road that can hardly walk. I wanted to go and help them…they had no-one…. I spent an hour in the morning…seeing if they wanted anything taking upstairs to their loft… Most of them had no family to help.</a:t>
            </a:r>
          </a:p>
          <a:p>
            <a:pPr algn="r"/>
            <a:r>
              <a:rPr lang="en-GB" sz="4000" b="1" i="1" dirty="0">
                <a:ln w="9525">
                  <a:solidFill>
                    <a:sysClr val="windowText" lastClr="000000"/>
                  </a:solidFill>
                </a:ln>
                <a:solidFill>
                  <a:schemeClr val="bg1"/>
                </a:solidFill>
              </a:rPr>
              <a:t>				Daniel, aged 14</a:t>
            </a:r>
          </a:p>
        </p:txBody>
      </p:sp>
    </p:spTree>
    <p:extLst>
      <p:ext uri="{BB962C8B-B14F-4D97-AF65-F5344CB8AC3E}">
        <p14:creationId xmlns:p14="http://schemas.microsoft.com/office/powerpoint/2010/main" val="1104275322"/>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9144000" cy="6864332"/>
            <a:chOff x="0" y="0"/>
            <a:chExt cx="9144000" cy="6864332"/>
          </a:xfrm>
        </p:grpSpPr>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64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0" y="0"/>
              <a:ext cx="9144000" cy="2554545"/>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The next day when the water had gone down a bit, there was this boat and it was stranded.</a:t>
              </a:r>
            </a:p>
            <a:p>
              <a:pPr algn="r"/>
              <a:r>
                <a:rPr lang="en-GB" dirty="0"/>
                <a:t>					Ben, aged 12</a:t>
              </a:r>
            </a:p>
          </p:txBody>
        </p:sp>
      </p:grpSp>
    </p:spTree>
    <p:extLst>
      <p:ext uri="{BB962C8B-B14F-4D97-AF65-F5344CB8AC3E}">
        <p14:creationId xmlns:p14="http://schemas.microsoft.com/office/powerpoint/2010/main" val="4231684060"/>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9144000" cy="6845460"/>
            <a:chOff x="0" y="0"/>
            <a:chExt cx="9144000" cy="6845460"/>
          </a:xfrm>
        </p:grpSpPr>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454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0" y="4906468"/>
              <a:ext cx="9144000" cy="1938992"/>
            </a:xfrm>
            <a:prstGeom prst="rect">
              <a:avLst/>
            </a:prstGeom>
            <a:noFill/>
            <a:ln w="9525">
              <a:noFill/>
              <a:miter lim="800000"/>
              <a:headEnd/>
              <a:tailEnd/>
            </a:ln>
            <a:effectLst/>
          </p:spPr>
          <p:txBody>
            <a:bodyPr wrap="square">
              <a:spAutoFit/>
            </a:bodyPr>
            <a:lstStyle/>
            <a:p>
              <a:r>
                <a:rPr lang="en-GB" sz="4000" b="1" dirty="0">
                  <a:ln w="9525">
                    <a:solidFill>
                      <a:sysClr val="windowText" lastClr="000000"/>
                    </a:solidFill>
                  </a:ln>
                  <a:solidFill>
                    <a:schemeClr val="bg1"/>
                  </a:solidFill>
                </a:rPr>
                <a:t>Streets and houses were underwater. It took days to subside. The disruption was ongoing…</a:t>
              </a:r>
            </a:p>
          </p:txBody>
        </p:sp>
      </p:grpSp>
    </p:spTree>
    <p:extLst>
      <p:ext uri="{BB962C8B-B14F-4D97-AF65-F5344CB8AC3E}">
        <p14:creationId xmlns:p14="http://schemas.microsoft.com/office/powerpoint/2010/main" val="2380257704"/>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943100" y="0"/>
            <a:ext cx="5257800" cy="6862143"/>
            <a:chOff x="1943100" y="0"/>
            <a:chExt cx="5257800" cy="6862143"/>
          </a:xfrm>
        </p:grpSpPr>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3100" y="0"/>
              <a:ext cx="5257800" cy="68621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943100" y="6150114"/>
              <a:ext cx="5257800" cy="707886"/>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i="0" dirty="0"/>
                <a:t>The Forgotten Street</a:t>
              </a:r>
            </a:p>
          </p:txBody>
        </p:sp>
      </p:grpSp>
    </p:spTree>
    <p:extLst>
      <p:ext uri="{BB962C8B-B14F-4D97-AF65-F5344CB8AC3E}">
        <p14:creationId xmlns:p14="http://schemas.microsoft.com/office/powerpoint/2010/main" val="260499885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p.lancs.ac.uk/cyp-floodrecovery/files/2015/07/House_Flood_1-1-low.jpg"/>
          <p:cNvPicPr>
            <a:picLocks noChangeAspect="1" noChangeArrowheads="1"/>
          </p:cNvPicPr>
          <p:nvPr/>
        </p:nvPicPr>
        <p:blipFill rotWithShape="1">
          <a:blip r:embed="rId3">
            <a:extLst>
              <a:ext uri="{28A0092B-C50C-407E-A947-70E740481C1C}">
                <a14:useLocalDpi xmlns:a14="http://schemas.microsoft.com/office/drawing/2010/main" val="0"/>
              </a:ext>
            </a:extLst>
          </a:blip>
          <a:srcRect t="1" b="25551"/>
          <a:stretch/>
        </p:blipFill>
        <p:spPr bwMode="auto">
          <a:xfrm>
            <a:off x="0" y="0"/>
            <a:ext cx="6662057" cy="68636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6355886"/>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 y="777635"/>
            <a:ext cx="9144001" cy="5398264"/>
            <a:chOff x="-1" y="777635"/>
            <a:chExt cx="9144001" cy="5398264"/>
          </a:xfrm>
        </p:grpSpPr>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77635"/>
              <a:ext cx="9144000" cy="5398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9506" name="Text Box 2"/>
            <p:cNvSpPr txBox="1">
              <a:spLocks noChangeArrowheads="1"/>
            </p:cNvSpPr>
            <p:nvPr/>
          </p:nvSpPr>
          <p:spPr bwMode="auto">
            <a:xfrm>
              <a:off x="-1" y="777635"/>
              <a:ext cx="9144001" cy="707886"/>
            </a:xfrm>
            <a:prstGeom prst="rect">
              <a:avLst/>
            </a:prstGeom>
            <a:noFill/>
            <a:ln w="9525">
              <a:noFill/>
              <a:miter lim="800000"/>
              <a:headEnd/>
              <a:tailEnd/>
            </a:ln>
            <a:effectLst/>
          </p:spPr>
          <p:txBody>
            <a:bodyPr wrap="square">
              <a:spAutoFit/>
            </a:bodyPr>
            <a:lstStyle/>
            <a:p>
              <a:r>
                <a:rPr lang="en-GB" sz="4000" b="1" i="1" dirty="0">
                  <a:ln w="9525">
                    <a:solidFill>
                      <a:sysClr val="windowText" lastClr="000000"/>
                    </a:solidFill>
                  </a:ln>
                  <a:solidFill>
                    <a:schemeClr val="bg1"/>
                  </a:solidFill>
                </a:rPr>
                <a:t>And then about 8 o’clock I saw the water…</a:t>
              </a:r>
            </a:p>
          </p:txBody>
        </p:sp>
      </p:grpSp>
    </p:spTree>
    <p:extLst>
      <p:ext uri="{BB962C8B-B14F-4D97-AF65-F5344CB8AC3E}">
        <p14:creationId xmlns:p14="http://schemas.microsoft.com/office/powerpoint/2010/main" val="1717546599"/>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 y="0"/>
            <a:ext cx="9132109" cy="6858000"/>
            <a:chOff x="-1" y="0"/>
            <a:chExt cx="9132109" cy="6858000"/>
          </a:xfrm>
        </p:grpSpPr>
        <p:pic>
          <p:nvPicPr>
            <p:cNvPr id="6" name="Picture 2" descr="http://wp.lancs.ac.uk/cyp-floodrecovery/files/2016/01/100_0871-1024x76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32108" cy="6858000"/>
            </a:xfrm>
            <a:prstGeom prst="rect">
              <a:avLst/>
            </a:prstGeom>
            <a:noFill/>
            <a:extLst>
              <a:ext uri="{909E8E84-426E-40DD-AFC4-6F175D3DCCD1}">
                <a14:hiddenFill xmlns:a14="http://schemas.microsoft.com/office/drawing/2010/main">
                  <a:solidFill>
                    <a:srgbClr val="FFFFFF"/>
                  </a:solidFill>
                </a14:hiddenFill>
              </a:ext>
            </a:extLst>
          </p:spPr>
        </p:pic>
        <p:sp>
          <p:nvSpPr>
            <p:cNvPr id="93186" name="Text Box 2"/>
            <p:cNvSpPr txBox="1">
              <a:spLocks noChangeArrowheads="1"/>
            </p:cNvSpPr>
            <p:nvPr/>
          </p:nvSpPr>
          <p:spPr bwMode="auto">
            <a:xfrm>
              <a:off x="-1" y="0"/>
              <a:ext cx="9013371" cy="378565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Dad opened the door to see what was happening and there was all this water sort of coming down … it went to the top step and Dad said, ‘We need to go now. When I say now, I mean now.’</a:t>
              </a:r>
            </a:p>
            <a:p>
              <a:pPr algn="r"/>
              <a:r>
                <a:rPr lang="en-GB" dirty="0"/>
                <a:t>		Callum, aged 12</a:t>
              </a:r>
            </a:p>
          </p:txBody>
        </p:sp>
      </p:grpSp>
    </p:spTree>
    <p:extLst>
      <p:ext uri="{BB962C8B-B14F-4D97-AF65-F5344CB8AC3E}">
        <p14:creationId xmlns:p14="http://schemas.microsoft.com/office/powerpoint/2010/main" val="3657313163"/>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1"/>
            <a:ext cx="9144000" cy="6870915"/>
            <a:chOff x="0" y="-1"/>
            <a:chExt cx="9144000" cy="6870915"/>
          </a:xfrm>
        </p:grpSpPr>
        <p:pic>
          <p:nvPicPr>
            <p:cNvPr id="18434" name="Picture 2" descr="\\geog-files\staff\children_floods\Flooding\Children and Flooding\Flood Images\Children and Flood Image Data\website\100_091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9144000" cy="687091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0" y="6150114"/>
              <a:ext cx="3673929" cy="707886"/>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i="0" dirty="0"/>
                <a:t>My playground</a:t>
              </a:r>
            </a:p>
          </p:txBody>
        </p:sp>
      </p:grpSp>
    </p:spTree>
    <p:extLst>
      <p:ext uri="{BB962C8B-B14F-4D97-AF65-F5344CB8AC3E}">
        <p14:creationId xmlns:p14="http://schemas.microsoft.com/office/powerpoint/2010/main" val="3102024208"/>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9144000" cy="6849082"/>
            <a:chOff x="0" y="0"/>
            <a:chExt cx="9144000" cy="6849082"/>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49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0" y="6141196"/>
              <a:ext cx="3458936" cy="707886"/>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i="0" dirty="0"/>
                <a:t>My school</a:t>
              </a:r>
            </a:p>
          </p:txBody>
        </p:sp>
      </p:grpSp>
    </p:spTree>
    <p:extLst>
      <p:ext uri="{BB962C8B-B14F-4D97-AF65-F5344CB8AC3E}">
        <p14:creationId xmlns:p14="http://schemas.microsoft.com/office/powerpoint/2010/main" val="2906304346"/>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0" y="0"/>
            <a:ext cx="9144000" cy="5280025"/>
            <a:chOff x="0" y="0"/>
            <a:chExt cx="9144000" cy="5280025"/>
          </a:xfrm>
        </p:grpSpPr>
        <p:pic>
          <p:nvPicPr>
            <p:cNvPr id="1536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28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0" y="0"/>
              <a:ext cx="9144000" cy="1938992"/>
            </a:xfrm>
            <a:prstGeom prst="rect">
              <a:avLst/>
            </a:prstGeom>
            <a:noFill/>
            <a:ln w="9525">
              <a:noFill/>
              <a:miter lim="800000"/>
              <a:headEnd/>
              <a:tailEnd/>
            </a:ln>
            <a:effectLst/>
          </p:spPr>
          <p:txBody>
            <a:bodyPr wrap="square">
              <a:spAutoFit/>
            </a:bodyPr>
            <a:lstStyle/>
            <a:p>
              <a:r>
                <a:rPr lang="en-GB" sz="4000" b="1" i="1" dirty="0">
                  <a:ln w="9525">
                    <a:solidFill>
                      <a:sysClr val="windowText" lastClr="000000"/>
                    </a:solidFill>
                  </a:ln>
                  <a:solidFill>
                    <a:schemeClr val="bg1"/>
                  </a:solidFill>
                </a:rPr>
                <a:t>The floods were MESSY…. They had NO ORDER and it was CHAOS, because no one knew what to do.</a:t>
              </a:r>
            </a:p>
          </p:txBody>
        </p:sp>
        <p:sp>
          <p:nvSpPr>
            <p:cNvPr id="3" name="TextBox 2"/>
            <p:cNvSpPr txBox="1"/>
            <p:nvPr/>
          </p:nvSpPr>
          <p:spPr>
            <a:xfrm>
              <a:off x="4131129" y="3956586"/>
              <a:ext cx="5012871" cy="1323439"/>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pPr algn="r"/>
              <a:r>
                <a:rPr lang="en-GB" i="0" dirty="0"/>
                <a:t>Ben &amp; Callum’s model of their flooded street</a:t>
              </a:r>
            </a:p>
          </p:txBody>
        </p:sp>
      </p:grpSp>
    </p:spTree>
    <p:extLst>
      <p:ext uri="{BB962C8B-B14F-4D97-AF65-F5344CB8AC3E}">
        <p14:creationId xmlns:p14="http://schemas.microsoft.com/office/powerpoint/2010/main" val="1773655158"/>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9144000" cy="6777566"/>
            <a:chOff x="0" y="0"/>
            <a:chExt cx="9144000" cy="6777566"/>
          </a:xfrm>
        </p:grpSpPr>
        <p:pic>
          <p:nvPicPr>
            <p:cNvPr id="174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7775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0" y="4838574"/>
              <a:ext cx="9143999" cy="1938992"/>
            </a:xfrm>
            <a:prstGeom prst="rect">
              <a:avLst/>
            </a:prstGeom>
            <a:noFill/>
            <a:ln w="9525">
              <a:noFill/>
              <a:miter lim="800000"/>
              <a:headEnd/>
              <a:tailEnd/>
            </a:ln>
            <a:effectLst/>
          </p:spPr>
          <p:txBody>
            <a:bodyPr wrap="square">
              <a:spAutoFit/>
            </a:bodyPr>
            <a:lstStyle/>
            <a:p>
              <a:r>
                <a:rPr lang="en-GB" sz="4000" b="1" i="1" dirty="0">
                  <a:ln w="9525">
                    <a:solidFill>
                      <a:sysClr val="windowText" lastClr="000000"/>
                    </a:solidFill>
                  </a:ln>
                  <a:solidFill>
                    <a:schemeClr val="bg1"/>
                  </a:solidFill>
                </a:rPr>
                <a:t>And there was mud after the flood…on the BUSHES, on the STEPS, and it was horrible.</a:t>
              </a:r>
            </a:p>
          </p:txBody>
        </p:sp>
      </p:grpSp>
    </p:spTree>
    <p:extLst>
      <p:ext uri="{BB962C8B-B14F-4D97-AF65-F5344CB8AC3E}">
        <p14:creationId xmlns:p14="http://schemas.microsoft.com/office/powerpoint/2010/main" val="2310973903"/>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9144000" cy="6858000"/>
            <a:chOff x="0" y="0"/>
            <a:chExt cx="9144000" cy="6858000"/>
          </a:xfrm>
        </p:grpSpPr>
        <p:pic>
          <p:nvPicPr>
            <p:cNvPr id="204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0466" name="Text Box 2"/>
            <p:cNvSpPr txBox="1">
              <a:spLocks noChangeArrowheads="1"/>
            </p:cNvSpPr>
            <p:nvPr/>
          </p:nvSpPr>
          <p:spPr bwMode="auto">
            <a:xfrm>
              <a:off x="0" y="0"/>
              <a:ext cx="9144000" cy="2554545"/>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The water was really brown. It smelled. Air freshener… four bottles, </a:t>
              </a:r>
              <a:r>
                <a:rPr lang="en-GB" dirty="0" err="1"/>
                <a:t>haha</a:t>
              </a:r>
              <a:r>
                <a:rPr lang="en-GB" dirty="0"/>
                <a:t> - that’s what we needed…It lasted for weeks!</a:t>
              </a:r>
            </a:p>
            <a:p>
              <a:pPr algn="r"/>
              <a:r>
                <a:rPr lang="en-GB" dirty="0"/>
                <a:t>Thomas, aged 10</a:t>
              </a:r>
            </a:p>
          </p:txBody>
        </p:sp>
      </p:grpSp>
    </p:spTree>
    <p:extLst>
      <p:ext uri="{BB962C8B-B14F-4D97-AF65-F5344CB8AC3E}">
        <p14:creationId xmlns:p14="http://schemas.microsoft.com/office/powerpoint/2010/main" val="880721278"/>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 y="-1"/>
            <a:ext cx="8425544" cy="6848483"/>
            <a:chOff x="-1" y="-1"/>
            <a:chExt cx="8425544" cy="6848483"/>
          </a:xfrm>
        </p:grpSpPr>
        <p:pic>
          <p:nvPicPr>
            <p:cNvPr id="1026"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243" t="10487" r="7203"/>
            <a:stretch/>
          </p:blipFill>
          <p:spPr bwMode="auto">
            <a:xfrm>
              <a:off x="0" y="-1"/>
              <a:ext cx="8425543" cy="6848483"/>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2" name="TextBox 1"/>
            <p:cNvSpPr txBox="1"/>
            <p:nvPr/>
          </p:nvSpPr>
          <p:spPr>
            <a:xfrm>
              <a:off x="-1" y="-1"/>
              <a:ext cx="8425543" cy="378565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I saw gas bottles on the floor in different parts of houses. They were floated away by the water… And then we saw loads of bits of bricks and trees and stuff.</a:t>
              </a:r>
            </a:p>
            <a:p>
              <a:pPr algn="r"/>
              <a:r>
                <a:rPr lang="en-GB" dirty="0"/>
                <a:t>	India, aged 9</a:t>
              </a:r>
            </a:p>
          </p:txBody>
        </p:sp>
      </p:grpSp>
    </p:spTree>
    <p:extLst>
      <p:ext uri="{BB962C8B-B14F-4D97-AF65-F5344CB8AC3E}">
        <p14:creationId xmlns:p14="http://schemas.microsoft.com/office/powerpoint/2010/main" val="10090261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9144000" cy="6841270"/>
            <a:chOff x="0" y="0"/>
            <a:chExt cx="9144000" cy="6841270"/>
          </a:xfrm>
        </p:grpSpPr>
        <p:pic>
          <p:nvPicPr>
            <p:cNvPr id="1126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41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8066" name="Text Box 2"/>
            <p:cNvSpPr txBox="1">
              <a:spLocks noChangeArrowheads="1"/>
            </p:cNvSpPr>
            <p:nvPr/>
          </p:nvSpPr>
          <p:spPr bwMode="auto">
            <a:xfrm>
              <a:off x="0" y="3671171"/>
              <a:ext cx="9144000" cy="3170099"/>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My dog wouldn’t stop crying because we couldn’t let him out… even a couple of days after, because of all the sewage - he might have ate it.</a:t>
              </a:r>
            </a:p>
            <a:p>
              <a:pPr algn="r"/>
              <a:r>
                <a:rPr lang="en-GB" dirty="0"/>
                <a:t>					Peter, aged 14</a:t>
              </a:r>
            </a:p>
          </p:txBody>
        </p:sp>
      </p:grpSp>
    </p:spTree>
    <p:extLst>
      <p:ext uri="{BB962C8B-B14F-4D97-AF65-F5344CB8AC3E}">
        <p14:creationId xmlns:p14="http://schemas.microsoft.com/office/powerpoint/2010/main" val="492880964"/>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 y="0"/>
            <a:ext cx="7055215" cy="6858000"/>
            <a:chOff x="-1" y="0"/>
            <a:chExt cx="7055215" cy="6858000"/>
          </a:xfrm>
        </p:grpSpPr>
        <p:pic>
          <p:nvPicPr>
            <p:cNvPr id="921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0"/>
              <a:ext cx="7055215"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1" y="0"/>
              <a:ext cx="7055215" cy="6494085"/>
            </a:xfrm>
            <a:prstGeom prst="rect">
              <a:avLst/>
            </a:prstGeom>
            <a:noFill/>
            <a:ln w="9525">
              <a:noFill/>
              <a:miter lim="800000"/>
              <a:headEnd/>
              <a:tailEnd/>
            </a:ln>
            <a:effectLst/>
          </p:spPr>
          <p:txBody>
            <a:bodyPr wrap="square">
              <a:spAutoFit/>
            </a:bodyPr>
            <a:lstStyle/>
            <a:p>
              <a:r>
                <a:rPr lang="en-GB" sz="3200" b="1" i="1" dirty="0">
                  <a:ln w="9525">
                    <a:solidFill>
                      <a:sysClr val="windowText" lastClr="000000"/>
                    </a:solidFill>
                  </a:ln>
                  <a:solidFill>
                    <a:schemeClr val="bg1"/>
                  </a:solidFill>
                </a:rPr>
                <a:t>My village school… was where all the people who were saved from their houses were. Me and my sister and her friend went down to see if they needed help…. We just served food and made tea and coffee for the people who were going out and rescuing people… </a:t>
              </a:r>
            </a:p>
            <a:p>
              <a:endParaRPr lang="en-GB" sz="3200" b="1" i="1" dirty="0">
                <a:ln w="9525">
                  <a:solidFill>
                    <a:sysClr val="windowText" lastClr="000000"/>
                  </a:solidFill>
                </a:ln>
                <a:solidFill>
                  <a:schemeClr val="bg1"/>
                </a:solidFill>
              </a:endParaRPr>
            </a:p>
            <a:p>
              <a:r>
                <a:rPr lang="en-GB" sz="3200" b="1" i="1" dirty="0">
                  <a:ln w="9525">
                    <a:solidFill>
                      <a:sysClr val="windowText" lastClr="000000"/>
                    </a:solidFill>
                  </a:ln>
                  <a:solidFill>
                    <a:schemeClr val="bg1"/>
                  </a:solidFill>
                </a:rPr>
                <a:t>I felt quite good at myself then. I could have been home just watching TV and I was actually constructive and helping people.</a:t>
              </a:r>
            </a:p>
            <a:p>
              <a:pPr algn="r"/>
              <a:r>
                <a:rPr lang="en-GB" sz="3200" b="1" i="1" dirty="0">
                  <a:ln w="9525">
                    <a:solidFill>
                      <a:sysClr val="windowText" lastClr="000000"/>
                    </a:solidFill>
                  </a:ln>
                  <a:solidFill>
                    <a:schemeClr val="bg1"/>
                  </a:solidFill>
                </a:rPr>
                <a:t>			Ruth, aged 14</a:t>
              </a:r>
              <a:endParaRPr lang="en-GB" sz="4000" b="1" i="1" dirty="0">
                <a:ln w="9525">
                  <a:solidFill>
                    <a:sysClr val="windowText" lastClr="000000"/>
                  </a:solidFill>
                </a:ln>
                <a:solidFill>
                  <a:schemeClr val="bg1"/>
                </a:solidFill>
              </a:endParaRPr>
            </a:p>
          </p:txBody>
        </p:sp>
      </p:grpSp>
    </p:spTree>
    <p:extLst>
      <p:ext uri="{BB962C8B-B14F-4D97-AF65-F5344CB8AC3E}">
        <p14:creationId xmlns:p14="http://schemas.microsoft.com/office/powerpoint/2010/main" val="1921241975"/>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1924050" y="1878732"/>
            <a:ext cx="5029200" cy="1754326"/>
          </a:xfrm>
          <a:prstGeom prst="rect">
            <a:avLst/>
          </a:prstGeom>
          <a:noFill/>
          <a:ln w="9525">
            <a:noFill/>
            <a:miter lim="800000"/>
            <a:headEnd/>
            <a:tailEnd/>
          </a:ln>
          <a:effectLst/>
        </p:spPr>
        <p:txBody>
          <a:bodyPr wrap="square">
            <a:spAutoFit/>
          </a:bodyPr>
          <a:lstStyle/>
          <a:p>
            <a:pPr algn="ctr">
              <a:spcBef>
                <a:spcPct val="50000"/>
              </a:spcBef>
            </a:pPr>
            <a:r>
              <a:rPr lang="en-GB" sz="5400" b="1" dirty="0">
                <a:effectLst>
                  <a:outerShdw blurRad="38100" dist="38100" dir="2700000" algn="tl">
                    <a:srgbClr val="000000">
                      <a:alpha val="43137"/>
                    </a:srgbClr>
                  </a:outerShdw>
                </a:effectLst>
                <a:latin typeface="Calibri"/>
              </a:rPr>
              <a:t>Talking about recovery</a:t>
            </a:r>
          </a:p>
        </p:txBody>
      </p:sp>
    </p:spTree>
    <p:extLst>
      <p:ext uri="{BB962C8B-B14F-4D97-AF65-F5344CB8AC3E}">
        <p14:creationId xmlns:p14="http://schemas.microsoft.com/office/powerpoint/2010/main" val="2211709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9144000" cy="6872975"/>
            <a:chOff x="0" y="0"/>
            <a:chExt cx="9144000" cy="6872975"/>
          </a:xfrm>
        </p:grpSpPr>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72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0" y="4318430"/>
              <a:ext cx="9144000" cy="2554545"/>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That’s where I first saw the water coming through the hedge…and my heart started going really fast.</a:t>
              </a:r>
            </a:p>
            <a:p>
              <a:pPr algn="r"/>
              <a:r>
                <a:rPr lang="en-GB" dirty="0"/>
                <a:t>					Thomas, aged 9</a:t>
              </a:r>
            </a:p>
          </p:txBody>
        </p:sp>
      </p:grpSp>
    </p:spTree>
    <p:extLst>
      <p:ext uri="{BB962C8B-B14F-4D97-AF65-F5344CB8AC3E}">
        <p14:creationId xmlns:p14="http://schemas.microsoft.com/office/powerpoint/2010/main" val="537954644"/>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9149160" cy="6858000"/>
            <a:chOff x="0" y="0"/>
            <a:chExt cx="9149160" cy="6858000"/>
          </a:xfrm>
        </p:grpSpPr>
        <p:pic>
          <p:nvPicPr>
            <p:cNvPr id="6" name="Picture 5" descr="res flood damage1.jpg"/>
            <p:cNvPicPr>
              <a:picLocks noChangeAspect="1"/>
            </p:cNvPicPr>
            <p:nvPr/>
          </p:nvPicPr>
          <p:blipFill>
            <a:blip r:embed="rId3" cstate="screen"/>
            <a:stretch>
              <a:fillRect/>
            </a:stretch>
          </p:blipFill>
          <p:spPr>
            <a:xfrm>
              <a:off x="0" y="0"/>
              <a:ext cx="9149160" cy="6858000"/>
            </a:xfrm>
            <a:prstGeom prst="rect">
              <a:avLst/>
            </a:prstGeom>
          </p:spPr>
        </p:pic>
        <p:sp>
          <p:nvSpPr>
            <p:cNvPr id="191490" name="Text Box 2"/>
            <p:cNvSpPr txBox="1">
              <a:spLocks noChangeArrowheads="1"/>
            </p:cNvSpPr>
            <p:nvPr/>
          </p:nvSpPr>
          <p:spPr bwMode="auto">
            <a:xfrm>
              <a:off x="0" y="0"/>
              <a:ext cx="9144000" cy="4401205"/>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We saw the water in the house… it wasn’t a lot, it was just about three or four inches, but it can still do a lot of damage. You still have to knock the plaster off one metre up from that, so it creates a lot of damage, yeah, not good.					</a:t>
              </a:r>
            </a:p>
            <a:p>
              <a:pPr algn="r"/>
              <a:r>
                <a:rPr lang="en-GB" dirty="0"/>
                <a:t>					Andrew, aged 15</a:t>
              </a:r>
            </a:p>
          </p:txBody>
        </p:sp>
      </p:grpSp>
    </p:spTree>
    <p:extLst>
      <p:ext uri="{BB962C8B-B14F-4D97-AF65-F5344CB8AC3E}">
        <p14:creationId xmlns:p14="http://schemas.microsoft.com/office/powerpoint/2010/main" val="3605968769"/>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1640216"/>
            <a:ext cx="9144000" cy="368161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 name="Group 1"/>
          <p:cNvGrpSpPr/>
          <p:nvPr/>
        </p:nvGrpSpPr>
        <p:grpSpPr>
          <a:xfrm>
            <a:off x="1" y="1536174"/>
            <a:ext cx="9143999" cy="3785652"/>
            <a:chOff x="1" y="1536174"/>
            <a:chExt cx="9143999" cy="3785652"/>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4142" y="1640216"/>
              <a:ext cx="4935717" cy="3577568"/>
            </a:xfrm>
            <a:prstGeom prst="rect">
              <a:avLst/>
            </a:prstGeom>
            <a:noFill/>
            <a:ln w="9525">
              <a:noFill/>
              <a:miter lim="800000"/>
              <a:headEnd/>
              <a:tailEnd/>
            </a:ln>
            <a:effectLst/>
          </p:spPr>
        </p:pic>
        <p:sp>
          <p:nvSpPr>
            <p:cNvPr id="178178" name="Text Box 2"/>
            <p:cNvSpPr txBox="1">
              <a:spLocks noChangeArrowheads="1"/>
            </p:cNvSpPr>
            <p:nvPr/>
          </p:nvSpPr>
          <p:spPr bwMode="auto">
            <a:xfrm>
              <a:off x="1" y="1536174"/>
              <a:ext cx="9143999" cy="378565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When we moved I couldn’t go to the park or anything with my friends because they were all so far away… They kept on asking me but I couldn’t get back, because my mum wouldn’t let me cycle in the dark. </a:t>
              </a:r>
            </a:p>
            <a:p>
              <a:pPr algn="r"/>
              <a:r>
                <a:rPr lang="en-GB" dirty="0"/>
                <a:t>Ben, aged 12 </a:t>
              </a:r>
            </a:p>
          </p:txBody>
        </p:sp>
      </p:grpSp>
    </p:spTree>
    <p:extLst>
      <p:ext uri="{BB962C8B-B14F-4D97-AF65-F5344CB8AC3E}">
        <p14:creationId xmlns:p14="http://schemas.microsoft.com/office/powerpoint/2010/main" val="899548407"/>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9144000" cy="6858000"/>
            <a:chOff x="0" y="0"/>
            <a:chExt cx="9144000" cy="6858000"/>
          </a:xfrm>
        </p:grpSpPr>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1250" name="Text Box 2"/>
            <p:cNvSpPr txBox="1">
              <a:spLocks noChangeArrowheads="1"/>
            </p:cNvSpPr>
            <p:nvPr/>
          </p:nvSpPr>
          <p:spPr bwMode="auto">
            <a:xfrm>
              <a:off x="0" y="0"/>
              <a:ext cx="9144000" cy="5016758"/>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Callum moved in with his grandparents:</a:t>
              </a:r>
            </a:p>
            <a:p>
              <a:endParaRPr lang="en-GB" dirty="0"/>
            </a:p>
            <a:p>
              <a:r>
                <a:rPr lang="en-GB" dirty="0"/>
                <a:t>I could barely move in my room. I couldn’t get to sleep… I was so scared of it falling down on me… all my stuff, Mum’s stuff, everything from the kitchen, all the stuff from all the rooms.</a:t>
              </a:r>
            </a:p>
            <a:p>
              <a:pPr algn="r"/>
              <a:r>
                <a:rPr lang="en-GB" dirty="0"/>
                <a:t>				Callum, aged 12</a:t>
              </a:r>
            </a:p>
          </p:txBody>
        </p:sp>
      </p:grpSp>
    </p:spTree>
    <p:extLst>
      <p:ext uri="{BB962C8B-B14F-4D97-AF65-F5344CB8AC3E}">
        <p14:creationId xmlns:p14="http://schemas.microsoft.com/office/powerpoint/2010/main" val="1514398303"/>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0" y="0"/>
            <a:ext cx="9144000" cy="6858000"/>
            <a:chOff x="0" y="0"/>
            <a:chExt cx="9144000" cy="6858000"/>
          </a:xfrm>
        </p:grpSpPr>
        <p:grpSp>
          <p:nvGrpSpPr>
            <p:cNvPr id="3" name="Group 2"/>
            <p:cNvGrpSpPr/>
            <p:nvPr/>
          </p:nvGrpSpPr>
          <p:grpSpPr>
            <a:xfrm>
              <a:off x="0" y="0"/>
              <a:ext cx="9144000" cy="6858000"/>
              <a:chOff x="0" y="0"/>
              <a:chExt cx="9144000" cy="6858000"/>
            </a:xfrm>
          </p:grpSpPr>
          <p:pic>
            <p:nvPicPr>
              <p:cNvPr id="6" name="Picture 3" descr="Y:\Data\Fieldwork Data\Thames Valley\TV Workshop 1\TV WS1 Phototalk\TV WS1 Walk Children's Photos\TV WS1 Walk Children's Photos - Group 3\10 Isha\2014-11-28_TV_WS1_Group 3_10_Isha Photo 2_Skip and sandbags_Fav.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0" y="0"/>
                <a:ext cx="9144000" cy="2554545"/>
              </a:xfrm>
              <a:prstGeom prst="rect">
                <a:avLst/>
              </a:prstGeom>
              <a:noFill/>
              <a:ln w="9525">
                <a:noFill/>
                <a:miter lim="800000"/>
                <a:headEnd/>
                <a:tailEnd/>
              </a:ln>
              <a:effectLst/>
            </p:spPr>
            <p:txBody>
              <a:bodyPr wrap="square">
                <a:spAutoFit/>
              </a:bodyPr>
              <a:lstStyle/>
              <a:p>
                <a:r>
                  <a:rPr lang="en-GB" sz="4000" b="1" i="1" dirty="0">
                    <a:ln w="9525">
                      <a:solidFill>
                        <a:sysClr val="windowText" lastClr="000000"/>
                      </a:solidFill>
                    </a:ln>
                    <a:solidFill>
                      <a:schemeClr val="bg1"/>
                    </a:solidFill>
                  </a:rPr>
                  <a:t>All the houses are empty. Like all you can see is like loads of builders and stuff. Well, you feel like it’s in a ghost town.</a:t>
                </a:r>
              </a:p>
              <a:p>
                <a:pPr algn="r"/>
                <a:r>
                  <a:rPr lang="en-GB" sz="4000" b="1" i="1" dirty="0">
                    <a:ln w="9525">
                      <a:solidFill>
                        <a:sysClr val="windowText" lastClr="000000"/>
                      </a:solidFill>
                    </a:ln>
                    <a:solidFill>
                      <a:schemeClr val="bg1"/>
                    </a:solidFill>
                  </a:rPr>
                  <a:t>				Callum, aged 12</a:t>
                </a:r>
              </a:p>
            </p:txBody>
          </p:sp>
          <p:sp>
            <p:nvSpPr>
              <p:cNvPr id="5" name="Action Button: Go Home 4">
                <a:hlinkClick r:id="" action="ppaction://hlinkshowjump?jump=firstslide" highlightClick="1"/>
                <a:extLst>
                  <a:ext uri="{FF2B5EF4-FFF2-40B4-BE49-F238E27FC236}">
                    <a16:creationId xmlns:a16="http://schemas.microsoft.com/office/drawing/2014/main" id="{BB030E2F-E130-47B3-A490-A0D07820EAC6}"/>
                  </a:ext>
                </a:extLst>
              </p:cNvPr>
              <p:cNvSpPr/>
              <p:nvPr/>
            </p:nvSpPr>
            <p:spPr>
              <a:xfrm>
                <a:off x="7475836" y="943394"/>
                <a:ext cx="432481" cy="432914"/>
              </a:xfrm>
              <a:prstGeom prst="actionButtonHo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7" name="Rectangle 6"/>
            <p:cNvSpPr/>
            <p:nvPr/>
          </p:nvSpPr>
          <p:spPr>
            <a:xfrm>
              <a:off x="6134100" y="6000750"/>
              <a:ext cx="2305050" cy="361950"/>
            </a:xfrm>
            <a:prstGeom prst="rect">
              <a:avLst/>
            </a:prstGeom>
            <a:solidFill>
              <a:srgbClr val="594613"/>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4000509834"/>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8441871" cy="6855420"/>
            <a:chOff x="0" y="0"/>
            <a:chExt cx="8441871" cy="6855420"/>
          </a:xfrm>
        </p:grpSpPr>
        <p:pic>
          <p:nvPicPr>
            <p:cNvPr id="2457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8441871" cy="68554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0" y="0"/>
              <a:ext cx="8441871" cy="4401205"/>
            </a:xfrm>
            <a:prstGeom prst="rect">
              <a:avLst/>
            </a:prstGeom>
            <a:noFill/>
            <a:ln w="9525">
              <a:noFill/>
              <a:miter lim="800000"/>
              <a:headEnd/>
              <a:tailEnd/>
            </a:ln>
            <a:effectLst/>
          </p:spPr>
          <p:txBody>
            <a:bodyPr wrap="square">
              <a:spAutoFit/>
            </a:bodyPr>
            <a:lstStyle/>
            <a:p>
              <a:r>
                <a:rPr lang="en-US" altLang="en-US" sz="4000" b="1" i="1" dirty="0">
                  <a:ln w="9525">
                    <a:solidFill>
                      <a:sysClr val="windowText" lastClr="000000"/>
                    </a:solidFill>
                  </a:ln>
                  <a:solidFill>
                    <a:schemeClr val="bg1"/>
                  </a:solidFill>
                </a:rPr>
                <a:t>The stuff is covered in glitter because like they’re special things that you want to remember and you want to have forever but… obviously you can’t when they’re like ruined because of the floods.</a:t>
              </a:r>
            </a:p>
            <a:p>
              <a:pPr algn="r"/>
              <a:r>
                <a:rPr lang="en-US" altLang="en-US" sz="4000" b="1" i="1" dirty="0">
                  <a:ln w="9525">
                    <a:solidFill>
                      <a:sysClr val="windowText" lastClr="000000"/>
                    </a:solidFill>
                  </a:ln>
                  <a:solidFill>
                    <a:schemeClr val="bg1"/>
                  </a:solidFill>
                </a:rPr>
                <a:t>Jodi, aged 14</a:t>
              </a:r>
            </a:p>
          </p:txBody>
        </p:sp>
      </p:grpSp>
    </p:spTree>
    <p:extLst>
      <p:ext uri="{BB962C8B-B14F-4D97-AF65-F5344CB8AC3E}">
        <p14:creationId xmlns:p14="http://schemas.microsoft.com/office/powerpoint/2010/main" val="3551878477"/>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0" y="0"/>
            <a:ext cx="9144000" cy="6858000"/>
            <a:chOff x="0" y="0"/>
            <a:chExt cx="9144000" cy="6858000"/>
          </a:xfrm>
        </p:grpSpPr>
        <p:pic>
          <p:nvPicPr>
            <p:cNvPr id="2" name="Picture 1"/>
            <p:cNvPicPr>
              <a:picLocks noChangeAspect="1"/>
            </p:cNvPicPr>
            <p:nvPr/>
          </p:nvPicPr>
          <p:blipFill>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Text Box 2"/>
            <p:cNvSpPr txBox="1">
              <a:spLocks noChangeArrowheads="1"/>
            </p:cNvSpPr>
            <p:nvPr/>
          </p:nvSpPr>
          <p:spPr bwMode="auto">
            <a:xfrm>
              <a:off x="0" y="0"/>
              <a:ext cx="9144000" cy="3170099"/>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The skip shows the destruction the floods left…it shows all people’s memories and all their like precious things that got ruined.</a:t>
              </a:r>
            </a:p>
            <a:p>
              <a:pPr algn="r"/>
              <a:r>
                <a:rPr lang="en-GB" dirty="0"/>
                <a:t>					Jodi, aged 14</a:t>
              </a:r>
            </a:p>
          </p:txBody>
        </p:sp>
        <p:sp>
          <p:nvSpPr>
            <p:cNvPr id="3" name="Rectangle 2"/>
            <p:cNvSpPr/>
            <p:nvPr/>
          </p:nvSpPr>
          <p:spPr>
            <a:xfrm>
              <a:off x="6115050" y="5981700"/>
              <a:ext cx="2305050" cy="361950"/>
            </a:xfrm>
            <a:prstGeom prst="rect">
              <a:avLst/>
            </a:prstGeom>
            <a:solidFill>
              <a:srgbClr val="535D5B"/>
            </a:solidFill>
            <a:ln>
              <a:solidFill>
                <a:srgbClr val="535D5B"/>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1641469369"/>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9144000" cy="6864334"/>
            <a:chOff x="0" y="0"/>
            <a:chExt cx="9144000" cy="6864334"/>
          </a:xfrm>
        </p:grpSpPr>
        <p:pic>
          <p:nvPicPr>
            <p:cNvPr id="2560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64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0" y="0"/>
              <a:ext cx="9144000" cy="6247864"/>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If your insurance were nice enough to give you a skip, then you were so grateful, you were so lucky.</a:t>
              </a:r>
            </a:p>
            <a:p>
              <a:endParaRPr lang="en-GB" dirty="0"/>
            </a:p>
            <a:p>
              <a:endParaRPr lang="en-GB" dirty="0"/>
            </a:p>
            <a:p>
              <a:endParaRPr lang="en-GB" dirty="0"/>
            </a:p>
            <a:p>
              <a:endParaRPr lang="en-GB" dirty="0"/>
            </a:p>
            <a:p>
              <a:r>
                <a:rPr lang="en-GB" dirty="0"/>
                <a:t>Money couldn’t buy you a skip…</a:t>
              </a:r>
            </a:p>
            <a:p>
              <a:pPr algn="r"/>
              <a:r>
                <a:rPr lang="en-GB" kern="0" dirty="0">
                  <a:solidFill>
                    <a:prstClr val="white"/>
                  </a:solidFill>
                </a:rPr>
                <a:t>Jodi, aged 14</a:t>
              </a:r>
            </a:p>
            <a:p>
              <a:endParaRPr lang="en-GB" dirty="0"/>
            </a:p>
          </p:txBody>
        </p:sp>
        <p:sp>
          <p:nvSpPr>
            <p:cNvPr id="4" name="Rectangle 3"/>
            <p:cNvSpPr/>
            <p:nvPr/>
          </p:nvSpPr>
          <p:spPr>
            <a:xfrm>
              <a:off x="6115050" y="5981700"/>
              <a:ext cx="2305050" cy="361950"/>
            </a:xfrm>
            <a:prstGeom prst="rect">
              <a:avLst/>
            </a:prstGeom>
            <a:solidFill>
              <a:srgbClr val="4A4938"/>
            </a:solidFill>
            <a:ln>
              <a:solidFill>
                <a:srgbClr val="4A4938"/>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1884151873"/>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8999287" cy="6858000"/>
            <a:chOff x="0" y="0"/>
            <a:chExt cx="8999287" cy="6858000"/>
          </a:xfrm>
        </p:grpSpPr>
        <p:pic>
          <p:nvPicPr>
            <p:cNvPr id="266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99928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9810" name="Text Box 2"/>
            <p:cNvSpPr txBox="1">
              <a:spLocks noChangeArrowheads="1"/>
            </p:cNvSpPr>
            <p:nvPr/>
          </p:nvSpPr>
          <p:spPr bwMode="auto">
            <a:xfrm>
              <a:off x="1" y="1"/>
              <a:ext cx="8999286" cy="193899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It takes a long time to get everything working again</a:t>
              </a:r>
            </a:p>
            <a:p>
              <a:pPr algn="r"/>
              <a:r>
                <a:rPr lang="en-GB" dirty="0"/>
                <a:t>		Richard, aged 14</a:t>
              </a:r>
            </a:p>
          </p:txBody>
        </p:sp>
      </p:grpSp>
    </p:spTree>
    <p:extLst>
      <p:ext uri="{BB962C8B-B14F-4D97-AF65-F5344CB8AC3E}">
        <p14:creationId xmlns:p14="http://schemas.microsoft.com/office/powerpoint/2010/main" val="1808247899"/>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592216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 name="Group 1"/>
          <p:cNvGrpSpPr/>
          <p:nvPr/>
        </p:nvGrpSpPr>
        <p:grpSpPr>
          <a:xfrm>
            <a:off x="0" y="0"/>
            <a:ext cx="9144000" cy="5922169"/>
            <a:chOff x="0" y="0"/>
            <a:chExt cx="9144000" cy="5922169"/>
          </a:xfrm>
        </p:grpSpPr>
        <p:pic>
          <p:nvPicPr>
            <p:cNvPr id="1028" name="Picture 4" descr="Image result for computer wi-fi"/>
            <p:cNvPicPr>
              <a:picLocks noChangeAspect="1" noChangeArrowheads="1"/>
            </p:cNvPicPr>
            <p:nvPr/>
          </p:nvPicPr>
          <p:blipFill>
            <a:blip r:embed="rId3">
              <a:extLst>
                <a:ext uri="{BEBA8EAE-BF5A-486C-A8C5-ECC9F3942E4B}">
                  <a14:imgProps xmlns:a14="http://schemas.microsoft.com/office/drawing/2010/main">
                    <a14:imgLayer r:embed="rId4">
                      <a14:imgEffect>
                        <a14:saturation sat="85000"/>
                      </a14:imgEffect>
                    </a14:imgLayer>
                  </a14:imgProps>
                </a:ext>
                <a:ext uri="{28A0092B-C50C-407E-A947-70E740481C1C}">
                  <a14:useLocalDpi xmlns:a14="http://schemas.microsoft.com/office/drawing/2010/main" val="0"/>
                </a:ext>
              </a:extLst>
            </a:blip>
            <a:srcRect/>
            <a:stretch>
              <a:fillRect/>
            </a:stretch>
          </p:blipFill>
          <p:spPr bwMode="auto">
            <a:xfrm>
              <a:off x="1143000" y="935831"/>
              <a:ext cx="6858000" cy="4986338"/>
            </a:xfrm>
            <a:prstGeom prst="rect">
              <a:avLst/>
            </a:prstGeom>
            <a:noFill/>
            <a:extLst>
              <a:ext uri="{909E8E84-426E-40DD-AFC4-6F175D3DCCD1}">
                <a14:hiddenFill xmlns:a14="http://schemas.microsoft.com/office/drawing/2010/main">
                  <a:solidFill>
                    <a:srgbClr val="FFFFFF"/>
                  </a:solidFill>
                </a14:hiddenFill>
              </a:ext>
            </a:extLst>
          </p:spPr>
        </p:pic>
        <p:sp>
          <p:nvSpPr>
            <p:cNvPr id="177154" name="Text Box 2"/>
            <p:cNvSpPr txBox="1">
              <a:spLocks noChangeArrowheads="1"/>
            </p:cNvSpPr>
            <p:nvPr/>
          </p:nvSpPr>
          <p:spPr bwMode="auto">
            <a:xfrm>
              <a:off x="0" y="0"/>
              <a:ext cx="9144000" cy="5632311"/>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So we had to go online and get our work off of there. But I couldn’t because I’m in a hotel. The Wi-Fi was absolutely terrible, you couldn’t do anything, and this was when we were choosing options, GCSE options and I couldn’t even like fill out that form because it was online, I couldn’t print it out.</a:t>
              </a:r>
            </a:p>
            <a:p>
              <a:pPr algn="r"/>
              <a:r>
                <a:rPr lang="en-GB" dirty="0"/>
                <a:t>					Andrew, aged 15 </a:t>
              </a:r>
            </a:p>
          </p:txBody>
        </p:sp>
      </p:grpSp>
    </p:spTree>
    <p:extLst>
      <p:ext uri="{BB962C8B-B14F-4D97-AF65-F5344CB8AC3E}">
        <p14:creationId xmlns:p14="http://schemas.microsoft.com/office/powerpoint/2010/main" val="452383146"/>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1"/>
            <a:ext cx="9144000" cy="6099011"/>
            <a:chOff x="0" y="-1"/>
            <a:chExt cx="9144000" cy="6099011"/>
          </a:xfrm>
        </p:grpSpPr>
        <p:pic>
          <p:nvPicPr>
            <p:cNvPr id="2052" name="Picture 4"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9144000" cy="6099011"/>
            </a:xfrm>
            <a:prstGeom prst="rect">
              <a:avLst/>
            </a:prstGeom>
            <a:noFill/>
            <a:extLst>
              <a:ext uri="{909E8E84-426E-40DD-AFC4-6F175D3DCCD1}">
                <a14:hiddenFill xmlns:a14="http://schemas.microsoft.com/office/drawing/2010/main">
                  <a:solidFill>
                    <a:srgbClr val="FFFFFF"/>
                  </a:solidFill>
                </a14:hiddenFill>
              </a:ext>
            </a:extLst>
          </p:spPr>
        </p:pic>
        <p:sp>
          <p:nvSpPr>
            <p:cNvPr id="175106" name="Text Box 2"/>
            <p:cNvSpPr txBox="1">
              <a:spLocks noChangeArrowheads="1"/>
            </p:cNvSpPr>
            <p:nvPr/>
          </p:nvSpPr>
          <p:spPr bwMode="auto">
            <a:xfrm>
              <a:off x="0" y="-1"/>
              <a:ext cx="9144000" cy="378565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Living in a hotel, it wasn’t great… It was just weird because you don’t make your own cereal or anything; they just give it to you. It’s like, you want to do those everyday things! 				</a:t>
              </a:r>
            </a:p>
            <a:p>
              <a:pPr algn="r"/>
              <a:r>
                <a:rPr lang="en-GB" dirty="0"/>
                <a:t>				Andrew, aged 15</a:t>
              </a:r>
            </a:p>
          </p:txBody>
        </p:sp>
      </p:grpSp>
    </p:spTree>
    <p:extLst>
      <p:ext uri="{BB962C8B-B14F-4D97-AF65-F5344CB8AC3E}">
        <p14:creationId xmlns:p14="http://schemas.microsoft.com/office/powerpoint/2010/main" val="2799374849"/>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857252"/>
            <a:ext cx="9144000" cy="5113176"/>
            <a:chOff x="0" y="857252"/>
            <a:chExt cx="9144000" cy="5113176"/>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57252"/>
              <a:ext cx="9144000" cy="51131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ectangle 8"/>
            <p:cNvSpPr/>
            <p:nvPr/>
          </p:nvSpPr>
          <p:spPr>
            <a:xfrm>
              <a:off x="0" y="2653397"/>
              <a:ext cx="9144000" cy="2554545"/>
            </a:xfrm>
            <a:prstGeom prst="rect">
              <a:avLst/>
            </a:prstGeom>
            <a:noFill/>
            <a:ln w="9525">
              <a:noFill/>
              <a:miter lim="800000"/>
              <a:headEnd/>
              <a:tailEnd/>
            </a:ln>
            <a:effectLst/>
          </p:spPr>
          <p:txBody>
            <a:bodyPr wrap="square">
              <a:spAutoFit/>
            </a:bodyPr>
            <a:lstStyle/>
            <a:p>
              <a:r>
                <a:rPr lang="en-GB" sz="4000" b="1" i="1" dirty="0">
                  <a:ln w="9525">
                    <a:solidFill>
                      <a:sysClr val="windowText" lastClr="000000"/>
                    </a:solidFill>
                  </a:ln>
                  <a:solidFill>
                    <a:schemeClr val="bg1"/>
                  </a:solidFill>
                </a:rPr>
                <a:t>There had been a puddle for about a week, and then all of a sudden it just kept rising and rising…</a:t>
              </a:r>
            </a:p>
            <a:p>
              <a:pPr algn="r"/>
              <a:r>
                <a:rPr lang="en-GB" sz="4000" b="1" i="1" dirty="0">
                  <a:ln w="9525">
                    <a:solidFill>
                      <a:sysClr val="windowText" lastClr="000000"/>
                    </a:solidFill>
                  </a:ln>
                  <a:solidFill>
                    <a:schemeClr val="bg1"/>
                  </a:solidFill>
                </a:rPr>
                <a:t>Peter, aged 14</a:t>
              </a:r>
            </a:p>
          </p:txBody>
        </p:sp>
      </p:grpSp>
    </p:spTree>
    <p:extLst>
      <p:ext uri="{BB962C8B-B14F-4D97-AF65-F5344CB8AC3E}">
        <p14:creationId xmlns:p14="http://schemas.microsoft.com/office/powerpoint/2010/main" val="2648512271"/>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311243" cy="6879680"/>
          </a:xfrm>
          <a:prstGeom prst="rect">
            <a:avLst/>
          </a:prstGeom>
        </p:spPr>
      </p:pic>
    </p:spTree>
    <p:extLst>
      <p:ext uri="{BB962C8B-B14F-4D97-AF65-F5344CB8AC3E}">
        <p14:creationId xmlns:p14="http://schemas.microsoft.com/office/powerpoint/2010/main" val="2022411692"/>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 name="Group 2"/>
          <p:cNvGrpSpPr/>
          <p:nvPr/>
        </p:nvGrpSpPr>
        <p:grpSpPr>
          <a:xfrm>
            <a:off x="0" y="0"/>
            <a:ext cx="9144000" cy="6858000"/>
            <a:chOff x="0" y="0"/>
            <a:chExt cx="9144000" cy="685800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7597580" cy="3747666"/>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70071" y="2786640"/>
              <a:ext cx="3673929" cy="4071360"/>
            </a:xfrm>
            <a:prstGeom prst="rect">
              <a:avLst/>
            </a:prstGeom>
          </p:spPr>
        </p:pic>
      </p:grpSp>
    </p:spTree>
    <p:extLst>
      <p:ext uri="{BB962C8B-B14F-4D97-AF65-F5344CB8AC3E}">
        <p14:creationId xmlns:p14="http://schemas.microsoft.com/office/powerpoint/2010/main" val="1032991933"/>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1"/>
            <a:ext cx="9144000" cy="6500553"/>
            <a:chOff x="0" y="-1"/>
            <a:chExt cx="9144000" cy="6500553"/>
          </a:xfrm>
        </p:grpSpPr>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9144000" cy="6500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2514" name="Text Box 2"/>
            <p:cNvSpPr txBox="1">
              <a:spLocks noChangeArrowheads="1"/>
            </p:cNvSpPr>
            <p:nvPr/>
          </p:nvSpPr>
          <p:spPr bwMode="auto">
            <a:xfrm>
              <a:off x="0" y="0"/>
              <a:ext cx="9144000" cy="378565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We got our drying certificate on Valentine’s Day….  You had to get one…. That means your house is completely dry and now you’re allowed to start working in it.</a:t>
              </a:r>
            </a:p>
            <a:p>
              <a:pPr algn="r"/>
              <a:r>
                <a:rPr lang="en-GB" dirty="0"/>
                <a:t>Louisa, aged 9</a:t>
              </a:r>
            </a:p>
          </p:txBody>
        </p:sp>
      </p:grpSp>
    </p:spTree>
    <p:extLst>
      <p:ext uri="{BB962C8B-B14F-4D97-AF65-F5344CB8AC3E}">
        <p14:creationId xmlns:p14="http://schemas.microsoft.com/office/powerpoint/2010/main" val="120973305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9" name="Content Placeholder 2"/>
          <p:cNvSpPr>
            <a:spLocks noGrp="1"/>
          </p:cNvSpPr>
          <p:nvPr>
            <p:ph idx="4294967295"/>
          </p:nvPr>
        </p:nvSpPr>
        <p:spPr>
          <a:xfrm>
            <a:off x="3141663" y="4301217"/>
            <a:ext cx="6002337" cy="1025525"/>
          </a:xfrm>
        </p:spPr>
        <p:txBody>
          <a:bodyPr>
            <a:normAutofit/>
          </a:bodyPr>
          <a:lstStyle/>
          <a:p>
            <a:pPr algn="ctr">
              <a:lnSpc>
                <a:spcPct val="80000"/>
              </a:lnSpc>
              <a:buNone/>
            </a:pPr>
            <a:endParaRPr lang="en-GB" altLang="en-US" b="1" dirty="0">
              <a:solidFill>
                <a:srgbClr val="898989"/>
              </a:solidFill>
              <a:latin typeface="+mj-lt"/>
            </a:endParaRPr>
          </a:p>
          <a:p>
            <a:pPr algn="ctr">
              <a:lnSpc>
                <a:spcPct val="80000"/>
              </a:lnSpc>
              <a:buFontTx/>
              <a:buNone/>
            </a:pPr>
            <a:endParaRPr lang="en-GB" altLang="en-US" sz="1875" dirty="0"/>
          </a:p>
        </p:txBody>
      </p:sp>
      <p:grpSp>
        <p:nvGrpSpPr>
          <p:cNvPr id="3" name="Group 2"/>
          <p:cNvGrpSpPr/>
          <p:nvPr/>
        </p:nvGrpSpPr>
        <p:grpSpPr>
          <a:xfrm>
            <a:off x="0" y="1656764"/>
            <a:ext cx="9144000" cy="3544473"/>
            <a:chOff x="0" y="1656764"/>
            <a:chExt cx="9144000" cy="3544473"/>
          </a:xfrm>
        </p:grpSpPr>
        <p:pic>
          <p:nvPicPr>
            <p:cNvPr id="5" name="Picture 4" descr="R:\sociology\CYP_Disasters\Data\Fieldwork Data\Data Analysis Meeting 19.03.15\DATA\Photo Data - SF and TV\TV\Group 2\x_P1070807.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77724" y="1656764"/>
              <a:ext cx="4666276" cy="3544473"/>
            </a:xfrm>
            <a:prstGeom prst="rect">
              <a:avLst/>
            </a:prstGeom>
            <a:noFill/>
            <a:ln>
              <a:solidFill>
                <a:schemeClr val="tx1"/>
              </a:solidFill>
            </a:ln>
          </p:spPr>
        </p:pic>
        <p:pic>
          <p:nvPicPr>
            <p:cNvPr id="6" name="Picture 5" descr="R:\sociology\CYP_Disasters\Data\Fieldwork Data\Data Analysis Meeting 19.03.15\DATA\Photo Data - SF and TV\TV\Group 2\x_P1070814.JP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1656764"/>
              <a:ext cx="4477724" cy="3544473"/>
            </a:xfrm>
            <a:prstGeom prst="rect">
              <a:avLst/>
            </a:prstGeom>
            <a:noFill/>
            <a:ln>
              <a:solidFill>
                <a:schemeClr val="tx1"/>
              </a:solidFill>
            </a:ln>
          </p:spPr>
        </p:pic>
      </p:grpSp>
      <p:sp>
        <p:nvSpPr>
          <p:cNvPr id="2" name="TextBox 1"/>
          <p:cNvSpPr txBox="1"/>
          <p:nvPr/>
        </p:nvSpPr>
        <p:spPr>
          <a:xfrm>
            <a:off x="0" y="1524856"/>
            <a:ext cx="9144000" cy="378565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I made the people, so the happy ones are for before the flood, then it’s sad people for after as they have to repair everything and it takes a long time to get everything working and back to normal.</a:t>
            </a:r>
          </a:p>
          <a:p>
            <a:pPr algn="r"/>
            <a:r>
              <a:rPr lang="en-GB" dirty="0"/>
              <a:t>					Richard, aged 14</a:t>
            </a:r>
          </a:p>
        </p:txBody>
      </p:sp>
    </p:spTree>
    <p:extLst>
      <p:ext uri="{BB962C8B-B14F-4D97-AF65-F5344CB8AC3E}">
        <p14:creationId xmlns:p14="http://schemas.microsoft.com/office/powerpoint/2010/main" val="26937139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p:cNvSpPr txBox="1">
            <a:spLocks noChangeArrowheads="1"/>
          </p:cNvSpPr>
          <p:nvPr/>
        </p:nvSpPr>
        <p:spPr bwMode="auto">
          <a:xfrm>
            <a:off x="1925707" y="1916832"/>
            <a:ext cx="5183981" cy="1754326"/>
          </a:xfrm>
          <a:prstGeom prst="rect">
            <a:avLst/>
          </a:prstGeom>
          <a:noFill/>
          <a:ln w="9525">
            <a:noFill/>
            <a:miter lim="800000"/>
            <a:headEnd/>
            <a:tailEnd/>
          </a:ln>
          <a:effectLst/>
        </p:spPr>
        <p:txBody>
          <a:bodyPr>
            <a:spAutoFit/>
          </a:bodyPr>
          <a:lstStyle/>
          <a:p>
            <a:pPr algn="ctr">
              <a:spcBef>
                <a:spcPct val="50000"/>
              </a:spcBef>
            </a:pPr>
            <a:r>
              <a:rPr lang="en-GB" sz="5400" b="1" dirty="0">
                <a:effectLst>
                  <a:outerShdw blurRad="38100" dist="38100" dir="2700000" algn="tl">
                    <a:srgbClr val="000000">
                      <a:alpha val="43137"/>
                    </a:srgbClr>
                  </a:outerShdw>
                </a:effectLst>
                <a:latin typeface="Calibri"/>
              </a:rPr>
              <a:t>Talking about next time…</a:t>
            </a:r>
          </a:p>
        </p:txBody>
      </p:sp>
    </p:spTree>
    <p:extLst>
      <p:ext uri="{BB962C8B-B14F-4D97-AF65-F5344CB8AC3E}">
        <p14:creationId xmlns:p14="http://schemas.microsoft.com/office/powerpoint/2010/main" val="10036280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9144000" cy="6858000"/>
            <a:chOff x="0" y="0"/>
            <a:chExt cx="9144000" cy="6858000"/>
          </a:xfrm>
        </p:grpSpPr>
        <p:pic>
          <p:nvPicPr>
            <p:cNvPr id="8" name="Picture 2" descr="\\LANCS\homes\53\moser\My Desktop\x_2014-10-20_SF WS1_Lilly Model.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05826" name="Text Box 2"/>
            <p:cNvSpPr txBox="1">
              <a:spLocks noChangeArrowheads="1"/>
            </p:cNvSpPr>
            <p:nvPr/>
          </p:nvSpPr>
          <p:spPr bwMode="auto">
            <a:xfrm>
              <a:off x="0" y="3072348"/>
              <a:ext cx="9144000" cy="378565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We’ve sorted out next time. We’ve got a flood toilet… The flood water can’t go inside it... And then we’re </a:t>
              </a:r>
              <a:r>
                <a:rPr lang="en-GB" dirty="0" err="1"/>
                <a:t>gonna</a:t>
              </a:r>
              <a:r>
                <a:rPr lang="en-GB" dirty="0"/>
                <a:t> turn all the lights off… and we’re </a:t>
              </a:r>
              <a:r>
                <a:rPr lang="en-GB" dirty="0" err="1"/>
                <a:t>gonna</a:t>
              </a:r>
              <a:r>
                <a:rPr lang="en-GB" dirty="0"/>
                <a:t> go upstairs. </a:t>
              </a:r>
            </a:p>
            <a:p>
              <a:pPr algn="r"/>
              <a:r>
                <a:rPr lang="en-GB" dirty="0"/>
                <a:t>India, aged 9</a:t>
              </a:r>
            </a:p>
          </p:txBody>
        </p:sp>
      </p:grpSp>
    </p:spTree>
    <p:extLst>
      <p:ext uri="{BB962C8B-B14F-4D97-AF65-F5344CB8AC3E}">
        <p14:creationId xmlns:p14="http://schemas.microsoft.com/office/powerpoint/2010/main" val="1498275444"/>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000250" y="0"/>
            <a:ext cx="5143500" cy="6858000"/>
            <a:chOff x="2000250" y="0"/>
            <a:chExt cx="5143500" cy="6858000"/>
          </a:xfrm>
        </p:grpSpPr>
        <p:pic>
          <p:nvPicPr>
            <p:cNvPr id="11266" name="Picture 2" descr="Y:\Data\Fieldwork Data\Thames Valley\TV Workshop 2\TV WS2 Sandplay and Modelling\TV WS2 Modelling Photos\x_2015-02-06_TV_WS2_Model 86.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00250" y="0"/>
              <a:ext cx="51435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04802" name="Text Box 2"/>
            <p:cNvSpPr txBox="1">
              <a:spLocks noChangeArrowheads="1"/>
            </p:cNvSpPr>
            <p:nvPr/>
          </p:nvSpPr>
          <p:spPr bwMode="auto">
            <a:xfrm>
              <a:off x="2000250" y="0"/>
              <a:ext cx="5143500" cy="6617196"/>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sz="3200" dirty="0"/>
                <a:t>They didn’t realise that it would have ever flooded but now they realise that it will more than likely flood again, so they’ve bought themselves a little raft that I made…</a:t>
              </a:r>
            </a:p>
            <a:p>
              <a:endParaRPr lang="en-GB" sz="3200" dirty="0"/>
            </a:p>
            <a:p>
              <a:r>
                <a:rPr lang="en-GB" sz="3200" dirty="0"/>
                <a:t>… Because it’s happened before, it can happen again. They’re adapting.</a:t>
              </a:r>
            </a:p>
            <a:p>
              <a:pPr algn="r"/>
              <a:r>
                <a:rPr lang="en-GB" sz="3200" dirty="0"/>
                <a:t>		Richard, aged 14</a:t>
              </a:r>
            </a:p>
            <a:p>
              <a:endParaRPr lang="en-GB" dirty="0"/>
            </a:p>
          </p:txBody>
        </p:sp>
      </p:grpSp>
    </p:spTree>
    <p:extLst>
      <p:ext uri="{BB962C8B-B14F-4D97-AF65-F5344CB8AC3E}">
        <p14:creationId xmlns:p14="http://schemas.microsoft.com/office/powerpoint/2010/main" val="462987992"/>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9144000" cy="6065720"/>
            <a:chOff x="0" y="0"/>
            <a:chExt cx="9144000" cy="606572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9144000" cy="6065720"/>
            </a:xfrm>
            <a:prstGeom prst="rect">
              <a:avLst/>
            </a:prstGeom>
          </p:spPr>
        </p:pic>
        <p:sp>
          <p:nvSpPr>
            <p:cNvPr id="204802" name="Text Box 2"/>
            <p:cNvSpPr txBox="1">
              <a:spLocks noChangeArrowheads="1"/>
            </p:cNvSpPr>
            <p:nvPr/>
          </p:nvSpPr>
          <p:spPr bwMode="auto">
            <a:xfrm>
              <a:off x="0" y="0"/>
              <a:ext cx="9144000" cy="3170099"/>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Adults need to know that children become more scared and worried when they do not know what is happening…children have the right to know. </a:t>
              </a:r>
            </a:p>
            <a:p>
              <a:pPr algn="r"/>
              <a:r>
                <a:rPr lang="en-GB" dirty="0"/>
                <a:t>					Helena, aged 10</a:t>
              </a:r>
            </a:p>
          </p:txBody>
        </p:sp>
      </p:grpSp>
    </p:spTree>
    <p:extLst>
      <p:ext uri="{BB962C8B-B14F-4D97-AF65-F5344CB8AC3E}">
        <p14:creationId xmlns:p14="http://schemas.microsoft.com/office/powerpoint/2010/main" val="1481793090"/>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857250"/>
            <a:ext cx="9144000" cy="5005387"/>
            <a:chOff x="0" y="857250"/>
            <a:chExt cx="9144000" cy="5005387"/>
          </a:xfrm>
        </p:grpSpPr>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57250"/>
              <a:ext cx="9144000" cy="5005387"/>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Oval 1"/>
            <p:cNvSpPr/>
            <p:nvPr/>
          </p:nvSpPr>
          <p:spPr>
            <a:xfrm>
              <a:off x="2465614" y="1306285"/>
              <a:ext cx="832757" cy="955221"/>
            </a:xfrm>
            <a:prstGeom prst="ellipse">
              <a:avLst/>
            </a:prstGeom>
            <a:solidFill>
              <a:schemeClr val="tx1"/>
            </a:solidFill>
            <a:ln>
              <a:solidFill>
                <a:schemeClr val="tx1"/>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3778" name="Text Box 2"/>
            <p:cNvSpPr txBox="1">
              <a:spLocks noChangeArrowheads="1"/>
            </p:cNvSpPr>
            <p:nvPr/>
          </p:nvSpPr>
          <p:spPr bwMode="auto">
            <a:xfrm>
              <a:off x="0" y="857250"/>
              <a:ext cx="9144000" cy="378565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Everyone in here like understands what you went through, so you can talk to them and you know that they’re okay with listening, whereas outside they haven’t been through it. 						</a:t>
              </a:r>
            </a:p>
            <a:p>
              <a:pPr algn="r"/>
              <a:r>
                <a:rPr lang="en-GB" dirty="0"/>
                <a:t>					Daniel, aged 14</a:t>
              </a:r>
            </a:p>
          </p:txBody>
        </p:sp>
      </p:grpSp>
    </p:spTree>
    <p:extLst>
      <p:ext uri="{BB962C8B-B14F-4D97-AF65-F5344CB8AC3E}">
        <p14:creationId xmlns:p14="http://schemas.microsoft.com/office/powerpoint/2010/main" val="828523310"/>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9144000" cy="6858000"/>
            <a:chOff x="0" y="0"/>
            <a:chExt cx="9144000" cy="6858000"/>
          </a:xfrm>
        </p:grpSpPr>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6978" name="Text Box 2"/>
            <p:cNvSpPr txBox="1">
              <a:spLocks noChangeArrowheads="1"/>
            </p:cNvSpPr>
            <p:nvPr/>
          </p:nvSpPr>
          <p:spPr bwMode="auto">
            <a:xfrm>
              <a:off x="0" y="1"/>
              <a:ext cx="9143999" cy="378565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I’m just kind of like worried it’s going to happen again this year… I suppose I’m going to worry every year though. Even if it doesn’t happen, we’re still going to worry.</a:t>
              </a:r>
            </a:p>
            <a:p>
              <a:pPr algn="r"/>
              <a:r>
                <a:rPr lang="en-GB" dirty="0"/>
                <a:t>Jodi, aged 14</a:t>
              </a:r>
            </a:p>
          </p:txBody>
        </p:sp>
      </p:grpSp>
    </p:spTree>
    <p:extLst>
      <p:ext uri="{BB962C8B-B14F-4D97-AF65-F5344CB8AC3E}">
        <p14:creationId xmlns:p14="http://schemas.microsoft.com/office/powerpoint/2010/main" val="3460263170"/>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9144000" cy="6864331"/>
            <a:chOff x="0" y="0"/>
            <a:chExt cx="9144000" cy="6864331"/>
          </a:xfrm>
        </p:grpSpPr>
        <p:pic>
          <p:nvPicPr>
            <p:cNvPr id="1433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64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2578" name="Text Box 2"/>
            <p:cNvSpPr txBox="1">
              <a:spLocks noChangeArrowheads="1"/>
            </p:cNvSpPr>
            <p:nvPr/>
          </p:nvSpPr>
          <p:spPr bwMode="auto">
            <a:xfrm>
              <a:off x="0" y="3072348"/>
              <a:ext cx="9144000" cy="378565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At first me and my brother thought it was quite fun but then it kept on going up higher and higher and it started scaring us because we didn’t know what would happen next.</a:t>
              </a:r>
            </a:p>
            <a:p>
              <a:pPr algn="r"/>
              <a:r>
                <a:rPr lang="en-GB" dirty="0"/>
                <a:t>				Ben, aged 12</a:t>
              </a:r>
            </a:p>
          </p:txBody>
        </p:sp>
      </p:grpSp>
    </p:spTree>
    <p:extLst>
      <p:ext uri="{BB962C8B-B14F-4D97-AF65-F5344CB8AC3E}">
        <p14:creationId xmlns:p14="http://schemas.microsoft.com/office/powerpoint/2010/main" val="2574672713"/>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 y="0"/>
            <a:ext cx="7053944" cy="6867494"/>
            <a:chOff x="-2" y="0"/>
            <a:chExt cx="7053944" cy="6867494"/>
          </a:xfrm>
        </p:grpSpPr>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6144"/>
              <a:ext cx="7053943" cy="686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 Box 2"/>
            <p:cNvSpPr txBox="1">
              <a:spLocks noChangeArrowheads="1"/>
            </p:cNvSpPr>
            <p:nvPr/>
          </p:nvSpPr>
          <p:spPr bwMode="auto">
            <a:xfrm>
              <a:off x="-2" y="0"/>
              <a:ext cx="7053943" cy="4401205"/>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I think they should improve…The firemen could say: ‘Come on… we should go. I don’t know if it’s </a:t>
              </a:r>
              <a:r>
                <a:rPr lang="en-GB" dirty="0" err="1"/>
                <a:t>gonna</a:t>
              </a:r>
              <a:r>
                <a:rPr lang="en-GB" dirty="0"/>
                <a:t> be true, but we should go just in case, because we don’t want you getting hurt.’</a:t>
              </a:r>
            </a:p>
            <a:p>
              <a:pPr algn="r"/>
              <a:r>
                <a:rPr lang="en-GB" dirty="0"/>
                <a:t>Britney, aged 8</a:t>
              </a:r>
            </a:p>
          </p:txBody>
        </p:sp>
      </p:grpSp>
    </p:spTree>
    <p:extLst>
      <p:ext uri="{BB962C8B-B14F-4D97-AF65-F5344CB8AC3E}">
        <p14:creationId xmlns:p14="http://schemas.microsoft.com/office/powerpoint/2010/main" val="538806315"/>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 y="0"/>
            <a:ext cx="8473820" cy="6858000"/>
            <a:chOff x="-2" y="0"/>
            <a:chExt cx="8473820" cy="6858000"/>
          </a:xfrm>
        </p:grpSpPr>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8473819"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3538" name="Text Box 2"/>
            <p:cNvSpPr txBox="1">
              <a:spLocks noChangeArrowheads="1"/>
            </p:cNvSpPr>
            <p:nvPr/>
          </p:nvSpPr>
          <p:spPr bwMode="auto">
            <a:xfrm>
              <a:off x="-2" y="6047"/>
              <a:ext cx="8473819" cy="2554545"/>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The level’s gone back down and it’s like quite nice to go there… and they’re all recovering and starting to move back in…</a:t>
              </a:r>
            </a:p>
          </p:txBody>
        </p:sp>
        <p:sp>
          <p:nvSpPr>
            <p:cNvPr id="3" name="Rectangle 2"/>
            <p:cNvSpPr/>
            <p:nvPr/>
          </p:nvSpPr>
          <p:spPr>
            <a:xfrm>
              <a:off x="5666013" y="6008914"/>
              <a:ext cx="2139043" cy="326571"/>
            </a:xfrm>
            <a:prstGeom prst="rect">
              <a:avLst/>
            </a:prstGeom>
            <a:solidFill>
              <a:srgbClr val="393E3D"/>
            </a:solidFill>
            <a:ln>
              <a:solidFill>
                <a:srgbClr val="393E3D"/>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p:cNvSpPr/>
            <p:nvPr/>
          </p:nvSpPr>
          <p:spPr>
            <a:xfrm>
              <a:off x="-2" y="3986746"/>
              <a:ext cx="8473819" cy="2862322"/>
            </a:xfrm>
            <a:prstGeom prst="rect">
              <a:avLst/>
            </a:prstGeom>
            <a:noFill/>
            <a:ln w="9525">
              <a:noFill/>
              <a:miter lim="800000"/>
              <a:headEnd/>
              <a:tailEnd/>
            </a:ln>
            <a:effectLst/>
          </p:spPr>
          <p:txBody>
            <a:bodyPr wrap="square">
              <a:spAutoFit/>
            </a:bodyPr>
            <a:lstStyle/>
            <a:p>
              <a:pPr algn="r"/>
              <a:r>
                <a:rPr lang="en-GB" sz="3600" b="1" i="1" dirty="0">
                  <a:ln w="9525">
                    <a:solidFill>
                      <a:sysClr val="windowText" lastClr="000000"/>
                    </a:solidFill>
                  </a:ln>
                  <a:solidFill>
                    <a:schemeClr val="bg1"/>
                  </a:solidFill>
                </a:rPr>
                <a:t>BUT… it could go back again, and when you’re there people do kind of forget about what it was like a year ago… They forget it could happen again…</a:t>
              </a:r>
            </a:p>
            <a:p>
              <a:pPr algn="r"/>
              <a:r>
                <a:rPr lang="en-GB" sz="3600" b="1" i="1" dirty="0">
                  <a:ln w="9525">
                    <a:solidFill>
                      <a:sysClr val="windowText" lastClr="000000"/>
                    </a:solidFill>
                  </a:ln>
                  <a:solidFill>
                    <a:schemeClr val="bg1"/>
                  </a:solidFill>
                </a:rPr>
                <a:t>	Daniel, aged 14</a:t>
              </a:r>
            </a:p>
          </p:txBody>
        </p:sp>
      </p:grpSp>
    </p:spTree>
    <p:extLst>
      <p:ext uri="{BB962C8B-B14F-4D97-AF65-F5344CB8AC3E}">
        <p14:creationId xmlns:p14="http://schemas.microsoft.com/office/powerpoint/2010/main" val="1625219146"/>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p:cNvSpPr txBox="1">
            <a:spLocks noChangeArrowheads="1"/>
          </p:cNvSpPr>
          <p:nvPr/>
        </p:nvSpPr>
        <p:spPr bwMode="auto">
          <a:xfrm>
            <a:off x="1925707" y="1916832"/>
            <a:ext cx="5183981" cy="1754326"/>
          </a:xfrm>
          <a:prstGeom prst="rect">
            <a:avLst/>
          </a:prstGeom>
          <a:noFill/>
          <a:ln w="9525">
            <a:noFill/>
            <a:miter lim="800000"/>
            <a:headEnd/>
            <a:tailEnd/>
          </a:ln>
          <a:effectLst/>
        </p:spPr>
        <p:txBody>
          <a:bodyPr>
            <a:spAutoFit/>
          </a:bodyPr>
          <a:lstStyle/>
          <a:p>
            <a:pPr algn="ctr">
              <a:spcBef>
                <a:spcPct val="50000"/>
              </a:spcBef>
            </a:pPr>
            <a:r>
              <a:rPr lang="en-GB" sz="5400" b="1" dirty="0">
                <a:effectLst>
                  <a:outerShdw blurRad="38100" dist="38100" dir="2700000" algn="tl">
                    <a:srgbClr val="000000">
                      <a:alpha val="43137"/>
                    </a:srgbClr>
                  </a:outerShdw>
                </a:effectLst>
                <a:latin typeface="Calibri"/>
              </a:rPr>
              <a:t>Looking to the future</a:t>
            </a:r>
          </a:p>
        </p:txBody>
      </p:sp>
    </p:spTree>
    <p:extLst>
      <p:ext uri="{BB962C8B-B14F-4D97-AF65-F5344CB8AC3E}">
        <p14:creationId xmlns:p14="http://schemas.microsoft.com/office/powerpoint/2010/main" val="142418297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7739742"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 name="Group 1"/>
          <p:cNvGrpSpPr/>
          <p:nvPr/>
        </p:nvGrpSpPr>
        <p:grpSpPr>
          <a:xfrm>
            <a:off x="0" y="0"/>
            <a:ext cx="7739742" cy="6858000"/>
            <a:chOff x="0" y="0"/>
            <a:chExt cx="7739742" cy="6858000"/>
          </a:xfrm>
        </p:grpSpPr>
        <p:pic>
          <p:nvPicPr>
            <p:cNvPr id="1026" name="Picture 2"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294414" cy="463612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flood plan"/>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0" b="100000" l="0" r="100000">
                          <a14:foregroundMark x1="28818" y1="13495" x2="40148" y2="36332"/>
                          <a14:foregroundMark x1="61576" y1="43599" x2="54926" y2="63322"/>
                        </a14:backgroundRemoval>
                      </a14:imgEffect>
                    </a14:imgLayer>
                  </a14:imgProps>
                </a:ext>
                <a:ext uri="{28A0092B-C50C-407E-A947-70E740481C1C}">
                  <a14:useLocalDpi xmlns:a14="http://schemas.microsoft.com/office/drawing/2010/main" val="0"/>
                </a:ext>
              </a:extLst>
            </a:blip>
            <a:srcRect/>
            <a:stretch>
              <a:fillRect/>
            </a:stretch>
          </p:blipFill>
          <p:spPr bwMode="auto">
            <a:xfrm>
              <a:off x="2647265" y="2892961"/>
              <a:ext cx="5092477" cy="3624940"/>
            </a:xfrm>
            <a:prstGeom prst="rect">
              <a:avLst/>
            </a:prstGeom>
            <a:noFill/>
            <a:extLst>
              <a:ext uri="{909E8E84-426E-40DD-AFC4-6F175D3DCCD1}">
                <a14:hiddenFill xmlns:a14="http://schemas.microsoft.com/office/drawing/2010/main">
                  <a:solidFill>
                    <a:srgbClr val="FFFFFF"/>
                  </a:solidFill>
                </a14:hiddenFill>
              </a:ext>
            </a:extLst>
          </p:spPr>
        </p:pic>
        <p:sp>
          <p:nvSpPr>
            <p:cNvPr id="208900" name="Text Box 4"/>
            <p:cNvSpPr txBox="1">
              <a:spLocks noChangeArrowheads="1"/>
            </p:cNvSpPr>
            <p:nvPr/>
          </p:nvSpPr>
          <p:spPr bwMode="auto">
            <a:xfrm>
              <a:off x="0" y="3687901"/>
              <a:ext cx="4968478" cy="3170099"/>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i="0" u="sng" dirty="0"/>
                <a:t>In Future:</a:t>
              </a:r>
            </a:p>
            <a:p>
              <a:r>
                <a:rPr lang="en-GB" i="0" dirty="0"/>
                <a:t>Families and communities must prepare and make a flood plan.</a:t>
              </a:r>
            </a:p>
          </p:txBody>
        </p:sp>
      </p:grpSp>
    </p:spTree>
    <p:extLst>
      <p:ext uri="{BB962C8B-B14F-4D97-AF65-F5344CB8AC3E}">
        <p14:creationId xmlns:p14="http://schemas.microsoft.com/office/powerpoint/2010/main" val="3982042752"/>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2199931"/>
            <a:ext cx="9144000" cy="24591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 name="Group 1"/>
          <p:cNvGrpSpPr/>
          <p:nvPr/>
        </p:nvGrpSpPr>
        <p:grpSpPr>
          <a:xfrm>
            <a:off x="0" y="2199931"/>
            <a:ext cx="9144000" cy="2554545"/>
            <a:chOff x="0" y="2199931"/>
            <a:chExt cx="9144000" cy="2554545"/>
          </a:xfrm>
        </p:grpSpPr>
        <p:pic>
          <p:nvPicPr>
            <p:cNvPr id="2056" name="Picture 8" descr="Image result for flood war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199931"/>
              <a:ext cx="9144000" cy="2459115"/>
            </a:xfrm>
            <a:prstGeom prst="rect">
              <a:avLst/>
            </a:prstGeom>
            <a:noFill/>
            <a:extLst>
              <a:ext uri="{909E8E84-426E-40DD-AFC4-6F175D3DCCD1}">
                <a14:hiddenFill xmlns:a14="http://schemas.microsoft.com/office/drawing/2010/main">
                  <a:solidFill>
                    <a:srgbClr val="FFFFFF"/>
                  </a:solidFill>
                </a14:hiddenFill>
              </a:ext>
            </a:extLst>
          </p:spPr>
        </p:pic>
        <p:sp>
          <p:nvSpPr>
            <p:cNvPr id="208900" name="Text Box 4"/>
            <p:cNvSpPr txBox="1">
              <a:spLocks noChangeArrowheads="1"/>
            </p:cNvSpPr>
            <p:nvPr/>
          </p:nvSpPr>
          <p:spPr bwMode="auto">
            <a:xfrm>
              <a:off x="0" y="2199931"/>
              <a:ext cx="9144000" cy="2554545"/>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i="0" u="sng" dirty="0"/>
                <a:t>In Future:</a:t>
              </a:r>
            </a:p>
            <a:p>
              <a:r>
                <a:rPr lang="en-GB" i="0" dirty="0"/>
                <a:t>Flood warnings must be clearer so people understand them.</a:t>
              </a:r>
            </a:p>
            <a:p>
              <a:endParaRPr lang="en-GB" dirty="0"/>
            </a:p>
          </p:txBody>
        </p:sp>
      </p:grpSp>
    </p:spTree>
    <p:extLst>
      <p:ext uri="{BB962C8B-B14F-4D97-AF65-F5344CB8AC3E}">
        <p14:creationId xmlns:p14="http://schemas.microsoft.com/office/powerpoint/2010/main" val="4112961116"/>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9144000" cy="5609755"/>
            <a:chOff x="0" y="0"/>
            <a:chExt cx="9144000" cy="5609755"/>
          </a:xfrm>
        </p:grpSpPr>
        <p:pic>
          <p:nvPicPr>
            <p:cNvPr id="3076" name="Picture 4"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609755"/>
            </a:xfrm>
            <a:prstGeom prst="rect">
              <a:avLst/>
            </a:prstGeom>
            <a:noFill/>
            <a:extLst>
              <a:ext uri="{909E8E84-426E-40DD-AFC4-6F175D3DCCD1}">
                <a14:hiddenFill xmlns:a14="http://schemas.microsoft.com/office/drawing/2010/main">
                  <a:solidFill>
                    <a:srgbClr val="FFFFFF"/>
                  </a:solidFill>
                </a14:hiddenFill>
              </a:ext>
            </a:extLst>
          </p:spPr>
        </p:pic>
        <p:sp>
          <p:nvSpPr>
            <p:cNvPr id="209923" name="Text Box 3"/>
            <p:cNvSpPr txBox="1">
              <a:spLocks noChangeArrowheads="1"/>
            </p:cNvSpPr>
            <p:nvPr/>
          </p:nvSpPr>
          <p:spPr bwMode="auto">
            <a:xfrm>
              <a:off x="0" y="3670763"/>
              <a:ext cx="9144000" cy="193899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u="sng" dirty="0"/>
                <a:t>In Future:</a:t>
              </a:r>
            </a:p>
            <a:p>
              <a:r>
                <a:rPr lang="en-US" dirty="0"/>
                <a:t>We want lessons in school about flooding and other emergencies. </a:t>
              </a:r>
              <a:endParaRPr lang="en-GB" dirty="0"/>
            </a:p>
          </p:txBody>
        </p:sp>
      </p:grpSp>
    </p:spTree>
    <p:extLst>
      <p:ext uri="{BB962C8B-B14F-4D97-AF65-F5344CB8AC3E}">
        <p14:creationId xmlns:p14="http://schemas.microsoft.com/office/powerpoint/2010/main" val="1831884298"/>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 y="5148"/>
            <a:ext cx="8997044" cy="6856290"/>
            <a:chOff x="-2" y="5148"/>
            <a:chExt cx="8997044" cy="6856290"/>
          </a:xfrm>
        </p:grpSpPr>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5148"/>
              <a:ext cx="8997043" cy="68562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2" y="4919008"/>
              <a:ext cx="8997043" cy="1938992"/>
            </a:xfrm>
            <a:prstGeom prst="rect">
              <a:avLst/>
            </a:prstGeom>
            <a:noFill/>
            <a:ln w="9525">
              <a:noFill/>
              <a:miter lim="800000"/>
              <a:headEnd/>
              <a:tailEnd/>
            </a:ln>
            <a:effectLst/>
          </p:spPr>
          <p:txBody>
            <a:bodyPr wrap="square">
              <a:spAutoFit/>
            </a:bodyPr>
            <a:lstStyle/>
            <a:p>
              <a:r>
                <a:rPr lang="en-US" sz="4000" b="1" u="sng" dirty="0">
                  <a:ln w="9525">
                    <a:solidFill>
                      <a:sysClr val="windowText" lastClr="000000"/>
                    </a:solidFill>
                  </a:ln>
                  <a:solidFill>
                    <a:schemeClr val="bg1"/>
                  </a:solidFill>
                </a:rPr>
                <a:t>In Future:</a:t>
              </a:r>
            </a:p>
            <a:p>
              <a:r>
                <a:rPr lang="en-US" sz="4000" b="1" dirty="0">
                  <a:ln w="9525">
                    <a:solidFill>
                      <a:sysClr val="windowText" lastClr="000000"/>
                    </a:solidFill>
                  </a:ln>
                  <a:solidFill>
                    <a:schemeClr val="bg1"/>
                  </a:solidFill>
                </a:rPr>
                <a:t>Teachers should have training about floods and how they affect people.</a:t>
              </a:r>
            </a:p>
          </p:txBody>
        </p:sp>
      </p:grpSp>
    </p:spTree>
    <p:extLst>
      <p:ext uri="{BB962C8B-B14F-4D97-AF65-F5344CB8AC3E}">
        <p14:creationId xmlns:p14="http://schemas.microsoft.com/office/powerpoint/2010/main" val="329362983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9144000" cy="6858000"/>
            <a:chOff x="0" y="0"/>
            <a:chExt cx="9144000" cy="685800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10947" name="Text Box 3"/>
            <p:cNvSpPr txBox="1">
              <a:spLocks noChangeArrowheads="1"/>
            </p:cNvSpPr>
            <p:nvPr/>
          </p:nvSpPr>
          <p:spPr bwMode="auto">
            <a:xfrm>
              <a:off x="0" y="0"/>
              <a:ext cx="9144000" cy="2554545"/>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i="0" u="sng" dirty="0"/>
                <a:t>In Future:</a:t>
              </a:r>
            </a:p>
            <a:p>
              <a:r>
                <a:rPr lang="en-US" i="0" dirty="0"/>
                <a:t>Groups should be set up for children who’ve been affected so they can talk and get support.</a:t>
              </a:r>
            </a:p>
          </p:txBody>
        </p:sp>
      </p:grpSp>
    </p:spTree>
    <p:extLst>
      <p:ext uri="{BB962C8B-B14F-4D97-AF65-F5344CB8AC3E}">
        <p14:creationId xmlns:p14="http://schemas.microsoft.com/office/powerpoint/2010/main" val="1072102233"/>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 y="-9998"/>
            <a:ext cx="9144001" cy="6096001"/>
            <a:chOff x="-1" y="-9998"/>
            <a:chExt cx="9144001" cy="6096001"/>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9998"/>
              <a:ext cx="9144001" cy="6096001"/>
            </a:xfrm>
            <a:prstGeom prst="rect">
              <a:avLst/>
            </a:prstGeom>
          </p:spPr>
        </p:pic>
        <p:sp>
          <p:nvSpPr>
            <p:cNvPr id="211971" name="Text Box 3"/>
            <p:cNvSpPr txBox="1">
              <a:spLocks noChangeArrowheads="1"/>
            </p:cNvSpPr>
            <p:nvPr/>
          </p:nvSpPr>
          <p:spPr bwMode="auto">
            <a:xfrm>
              <a:off x="0" y="-9998"/>
              <a:ext cx="9144000" cy="193899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i="0" u="sng" dirty="0"/>
                <a:t>In Future:</a:t>
              </a:r>
            </a:p>
            <a:p>
              <a:r>
                <a:rPr lang="en-US" i="0" dirty="0"/>
                <a:t>Insurance companies must listen to what children and families need</a:t>
              </a:r>
              <a:r>
                <a:rPr lang="en-US" dirty="0"/>
                <a:t>.</a:t>
              </a:r>
            </a:p>
          </p:txBody>
        </p:sp>
      </p:grpSp>
    </p:spTree>
    <p:extLst>
      <p:ext uri="{BB962C8B-B14F-4D97-AF65-F5344CB8AC3E}">
        <p14:creationId xmlns:p14="http://schemas.microsoft.com/office/powerpoint/2010/main" val="3234269027"/>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9144000" cy="4751566"/>
            <a:chOff x="0" y="0"/>
            <a:chExt cx="9144000" cy="4751566"/>
          </a:xfrm>
        </p:grpSpPr>
        <p:pic>
          <p:nvPicPr>
            <p:cNvPr id="4098" name="Picture 2" descr="Image result for house on stilt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4751566"/>
            </a:xfrm>
            <a:prstGeom prst="rect">
              <a:avLst/>
            </a:prstGeom>
            <a:noFill/>
            <a:extLst>
              <a:ext uri="{909E8E84-426E-40DD-AFC4-6F175D3DCCD1}">
                <a14:hiddenFill xmlns:a14="http://schemas.microsoft.com/office/drawing/2010/main">
                  <a:solidFill>
                    <a:srgbClr val="FFFFFF"/>
                  </a:solidFill>
                </a14:hiddenFill>
              </a:ext>
            </a:extLst>
          </p:spPr>
        </p:pic>
        <p:sp>
          <p:nvSpPr>
            <p:cNvPr id="212995" name="Text Box 3"/>
            <p:cNvSpPr txBox="1">
              <a:spLocks noChangeArrowheads="1"/>
            </p:cNvSpPr>
            <p:nvPr/>
          </p:nvSpPr>
          <p:spPr bwMode="auto">
            <a:xfrm>
              <a:off x="0" y="0"/>
              <a:ext cx="9144000" cy="1938992"/>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i="0" u="sng" dirty="0"/>
                <a:t>In Future:</a:t>
              </a:r>
            </a:p>
            <a:p>
              <a:r>
                <a:rPr lang="en-GB" i="0" dirty="0"/>
                <a:t>We want better flood defences – when building on flood plains build on stilts!</a:t>
              </a:r>
            </a:p>
          </p:txBody>
        </p:sp>
      </p:grpSp>
    </p:spTree>
    <p:extLst>
      <p:ext uri="{BB962C8B-B14F-4D97-AF65-F5344CB8AC3E}">
        <p14:creationId xmlns:p14="http://schemas.microsoft.com/office/powerpoint/2010/main" val="50301007"/>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9144000" cy="6875648"/>
            <a:chOff x="0" y="0"/>
            <a:chExt cx="9144000" cy="6875648"/>
          </a:xfrm>
        </p:grpSpPr>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75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0" y="0"/>
              <a:ext cx="9144000" cy="1938992"/>
            </a:xfrm>
            <a:prstGeom prst="rect">
              <a:avLst/>
            </a:prstGeom>
            <a:noFill/>
            <a:ln w="9525">
              <a:noFill/>
              <a:miter lim="800000"/>
              <a:headEnd/>
              <a:tailEnd/>
            </a:ln>
            <a:effectLst/>
          </p:spPr>
          <p:txBody>
            <a:bodyPr wrap="square">
              <a:spAutoFit/>
            </a:bodyPr>
            <a:lstStyle/>
            <a:p>
              <a:r>
                <a:rPr lang="en-GB" sz="4000" b="1" i="1" dirty="0">
                  <a:ln w="9525">
                    <a:solidFill>
                      <a:sysClr val="windowText" lastClr="000000"/>
                    </a:solidFill>
                  </a:ln>
                  <a:solidFill>
                    <a:schemeClr val="bg1"/>
                  </a:solidFill>
                </a:rPr>
                <a:t>The water rose about eight inches in two hours or something…it went up really fast.</a:t>
              </a:r>
            </a:p>
            <a:p>
              <a:pPr algn="r"/>
              <a:r>
                <a:rPr lang="en-GB" sz="4000" b="1" i="1" dirty="0">
                  <a:ln w="9525">
                    <a:solidFill>
                      <a:sysClr val="windowText" lastClr="000000"/>
                    </a:solidFill>
                  </a:ln>
                  <a:solidFill>
                    <a:schemeClr val="bg1"/>
                  </a:solidFill>
                </a:rPr>
                <a:t>Ben, aged 12</a:t>
              </a:r>
            </a:p>
          </p:txBody>
        </p:sp>
      </p:grpSp>
    </p:spTree>
    <p:extLst>
      <p:ext uri="{BB962C8B-B14F-4D97-AF65-F5344CB8AC3E}">
        <p14:creationId xmlns:p14="http://schemas.microsoft.com/office/powerpoint/2010/main" val="2764250719"/>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06186" y="-114300"/>
            <a:ext cx="9144000" cy="6858001"/>
          </a:xfrm>
        </p:spPr>
      </p:pic>
      <p:sp>
        <p:nvSpPr>
          <p:cNvPr id="2" name="Title 1"/>
          <p:cNvSpPr>
            <a:spLocks noGrp="1"/>
          </p:cNvSpPr>
          <p:nvPr>
            <p:ph type="title"/>
          </p:nvPr>
        </p:nvSpPr>
        <p:spPr>
          <a:xfrm rot="21071716">
            <a:off x="-193201" y="2117274"/>
            <a:ext cx="8679346" cy="1200329"/>
          </a:xfrm>
          <a:noFill/>
          <a:ln w="9525">
            <a:noFill/>
            <a:miter lim="800000"/>
            <a:headEnd/>
            <a:tailEnd/>
          </a:ln>
          <a:effectLst/>
        </p:spPr>
        <p:txBody>
          <a:bodyPr wrap="square">
            <a:spAutoFit/>
          </a:bodyPr>
          <a:lstStyle/>
          <a:p>
            <a:pPr defTabSz="457200"/>
            <a:r>
              <a:rPr lang="en-GB" sz="4000" b="1" i="1" dirty="0">
                <a:ln w="9525">
                  <a:solidFill>
                    <a:sysClr val="windowText" lastClr="000000"/>
                  </a:solidFill>
                </a:ln>
                <a:solidFill>
                  <a:schemeClr val="bg1"/>
                </a:solidFill>
                <a:latin typeface="+mn-lt"/>
                <a:ea typeface="+mn-ea"/>
                <a:cs typeface="+mn-cs"/>
              </a:rPr>
              <a:t>Support children to prepare and recover from:</a:t>
            </a:r>
          </a:p>
        </p:txBody>
      </p:sp>
    </p:spTree>
    <p:extLst>
      <p:ext uri="{BB962C8B-B14F-4D97-AF65-F5344CB8AC3E}">
        <p14:creationId xmlns:p14="http://schemas.microsoft.com/office/powerpoint/2010/main" val="157850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30292" y="0"/>
            <a:ext cx="8883417" cy="6858000"/>
            <a:chOff x="130292" y="0"/>
            <a:chExt cx="8883417" cy="6858000"/>
          </a:xfrm>
        </p:grpSpPr>
        <p:pic>
          <p:nvPicPr>
            <p:cNvPr id="2" name="Picture 1"/>
            <p:cNvPicPr>
              <a:picLocks noChangeAspect="1"/>
            </p:cNvPicPr>
            <p:nvPr/>
          </p:nvPicPr>
          <p:blipFill>
            <a:blip r:embed="rId3"/>
            <a:stretch>
              <a:fillRect/>
            </a:stretch>
          </p:blipFill>
          <p:spPr>
            <a:xfrm>
              <a:off x="130292" y="0"/>
              <a:ext cx="8883417" cy="6858000"/>
            </a:xfrm>
            <a:prstGeom prst="rect">
              <a:avLst/>
            </a:prstGeom>
          </p:spPr>
        </p:pic>
        <p:sp>
          <p:nvSpPr>
            <p:cNvPr id="145410" name="Text Box 2"/>
            <p:cNvSpPr txBox="1">
              <a:spLocks noChangeArrowheads="1"/>
            </p:cNvSpPr>
            <p:nvPr/>
          </p:nvSpPr>
          <p:spPr bwMode="auto">
            <a:xfrm>
              <a:off x="130292" y="0"/>
              <a:ext cx="8883417" cy="2554545"/>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We didn’t think the water was </a:t>
              </a:r>
              <a:r>
                <a:rPr lang="en-GB" dirty="0" err="1"/>
                <a:t>gonna</a:t>
              </a:r>
              <a:r>
                <a:rPr lang="en-GB" dirty="0"/>
                <a:t> come in… We were just prepared that the roads would be closed.</a:t>
              </a:r>
            </a:p>
            <a:p>
              <a:pPr algn="r"/>
              <a:r>
                <a:rPr lang="en-GB" dirty="0"/>
                <a:t>					Daniel, aged 14</a:t>
              </a: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73917" y="5715000"/>
              <a:ext cx="3263212" cy="1081803"/>
            </a:xfrm>
            <a:prstGeom prst="rect">
              <a:avLst/>
            </a:prstGeom>
          </p:spPr>
        </p:pic>
      </p:grpSp>
    </p:spTree>
    <p:extLst>
      <p:ext uri="{BB962C8B-B14F-4D97-AF65-F5344CB8AC3E}">
        <p14:creationId xmlns:p14="http://schemas.microsoft.com/office/powerpoint/2010/main" val="1638938350"/>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9144000" cy="6471136"/>
            <a:chOff x="0" y="0"/>
            <a:chExt cx="9144000" cy="6471136"/>
          </a:xfrm>
        </p:grpSpPr>
        <p:pic>
          <p:nvPicPr>
            <p:cNvPr id="4" name="Picture 2" descr="\\geog-files\staff\children_floods\Flooding\Children and Flooding\Flood Images\Storyboards\Anonymised\Primary School\P27 Brook.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471136"/>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
          <p:nvSpPr>
            <p:cNvPr id="153602" name="Text Box 2"/>
            <p:cNvSpPr txBox="1">
              <a:spLocks noChangeArrowheads="1"/>
            </p:cNvSpPr>
            <p:nvPr/>
          </p:nvSpPr>
          <p:spPr bwMode="auto">
            <a:xfrm>
              <a:off x="0" y="3301037"/>
              <a:ext cx="9144000" cy="3170099"/>
            </a:xfrm>
            <a:prstGeom prst="rect">
              <a:avLst/>
            </a:prstGeom>
            <a:noFill/>
            <a:ln w="9525">
              <a:noFill/>
              <a:miter lim="800000"/>
              <a:headEnd/>
              <a:tailEnd/>
            </a:ln>
            <a:effectLst/>
          </p:spPr>
          <p:txBody>
            <a:bodyPr wrap="square">
              <a:spAutoFit/>
            </a:bodyPr>
            <a:lstStyle>
              <a:defPPr>
                <a:defRPr lang="en-US"/>
              </a:defPPr>
              <a:lvl1pPr>
                <a:defRPr sz="4000" b="1" i="1">
                  <a:ln w="9525">
                    <a:solidFill>
                      <a:sysClr val="windowText" lastClr="000000"/>
                    </a:solidFill>
                  </a:ln>
                  <a:solidFill>
                    <a:schemeClr val="bg1"/>
                  </a:solidFill>
                </a:defRPr>
              </a:lvl1pPr>
            </a:lstStyle>
            <a:p>
              <a:r>
                <a:rPr lang="en-GB" dirty="0"/>
                <a:t>Mum and Dad just told us to get upstairs as soon as they knew it was coming, and so we just grabbed a few things and ran upstairs.</a:t>
              </a:r>
            </a:p>
            <a:p>
              <a:pPr algn="r"/>
              <a:r>
                <a:rPr lang="en-GB" dirty="0"/>
                <a:t>					Louisa, aged 9</a:t>
              </a:r>
            </a:p>
          </p:txBody>
        </p:sp>
      </p:grpSp>
    </p:spTree>
    <p:extLst>
      <p:ext uri="{BB962C8B-B14F-4D97-AF65-F5344CB8AC3E}">
        <p14:creationId xmlns:p14="http://schemas.microsoft.com/office/powerpoint/2010/main" val="335529068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1"/>
            <a:ext cx="9144000" cy="6072051"/>
            <a:chOff x="0" y="-1"/>
            <a:chExt cx="9144000" cy="6072051"/>
          </a:xfrm>
        </p:grpSpPr>
        <p:pic>
          <p:nvPicPr>
            <p:cNvPr id="1028" name="Picture 4" descr="http://media.gettyimages.com/photos/rubber-duck-with-bubbles-picture-id570855601?k=6&amp;m=570855601&amp;s=170667a&amp;w=0&amp;h=wEUFc9seEFOVtYtZvedV5I-rrBZCluFdqwtXHxfBmj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9144000" cy="607205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 y="-1"/>
              <a:ext cx="5747656" cy="5632311"/>
            </a:xfrm>
            <a:prstGeom prst="rect">
              <a:avLst/>
            </a:prstGeom>
            <a:noFill/>
            <a:ln w="9525">
              <a:noFill/>
              <a:miter lim="800000"/>
              <a:headEnd/>
              <a:tailEnd/>
            </a:ln>
            <a:effectLst/>
          </p:spPr>
          <p:txBody>
            <a:bodyPr wrap="square">
              <a:spAutoFit/>
            </a:bodyPr>
            <a:lstStyle/>
            <a:p>
              <a:r>
                <a:rPr lang="en-GB" sz="4000" b="1" i="1" dirty="0">
                  <a:ln w="9525">
                    <a:solidFill>
                      <a:sysClr val="windowText" lastClr="000000"/>
                    </a:solidFill>
                  </a:ln>
                  <a:solidFill>
                    <a:schemeClr val="bg1"/>
                  </a:solidFill>
                </a:rPr>
                <a:t>We was in the bath when it started… And I had to quickly get dried, slip some pyjamas on and Mummy had to bring the hairdryer with me. And I slipped my </a:t>
              </a:r>
              <a:r>
                <a:rPr lang="en-GB" sz="4000" b="1" i="1" dirty="0" err="1">
                  <a:ln w="9525">
                    <a:solidFill>
                      <a:sysClr val="windowText" lastClr="000000"/>
                    </a:solidFill>
                  </a:ln>
                  <a:solidFill>
                    <a:schemeClr val="bg1"/>
                  </a:solidFill>
                </a:rPr>
                <a:t>stompies</a:t>
              </a:r>
              <a:r>
                <a:rPr lang="en-GB" sz="4000" b="1" i="1" dirty="0">
                  <a:ln w="9525">
                    <a:solidFill>
                      <a:sysClr val="windowText" lastClr="000000"/>
                    </a:solidFill>
                  </a:ln>
                  <a:solidFill>
                    <a:schemeClr val="bg1"/>
                  </a:solidFill>
                </a:rPr>
                <a:t> on and we went out the door.</a:t>
              </a:r>
            </a:p>
            <a:p>
              <a:pPr algn="r"/>
              <a:r>
                <a:rPr lang="en-GB" sz="4000" b="1" i="1" dirty="0">
                  <a:ln w="9525">
                    <a:solidFill>
                      <a:sysClr val="windowText" lastClr="000000"/>
                    </a:solidFill>
                  </a:ln>
                  <a:solidFill>
                    <a:schemeClr val="bg1"/>
                  </a:solidFill>
                </a:rPr>
                <a:t>Amber, aged 6</a:t>
              </a:r>
            </a:p>
          </p:txBody>
        </p:sp>
      </p:grpSp>
    </p:spTree>
    <p:extLst>
      <p:ext uri="{BB962C8B-B14F-4D97-AF65-F5344CB8AC3E}">
        <p14:creationId xmlns:p14="http://schemas.microsoft.com/office/powerpoint/2010/main" val="1916048406"/>
      </p:ext>
    </p:extLst>
  </p:cSld>
  <p:clrMapOvr>
    <a:masterClrMapping/>
  </p:clrMapOvr>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1394</TotalTime>
  <Words>1826</Words>
  <Application>Microsoft Office PowerPoint</Application>
  <PresentationFormat>On-screen Show (4:3)</PresentationFormat>
  <Paragraphs>178</Paragraphs>
  <Slides>60</Slides>
  <Notes>55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60</vt:i4>
      </vt:variant>
    </vt:vector>
  </HeadingPairs>
  <TitlesOfParts>
    <vt:vector size="64"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Support children to prepare and recover from:</vt:lpstr>
    </vt:vector>
  </TitlesOfParts>
  <Company>Lancaster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Walker, Marion</dc:creator>
  <cp:lastModifiedBy>Edward Thompson</cp:lastModifiedBy>
  <cp:revision>67</cp:revision>
  <dcterms:created xsi:type="dcterms:W3CDTF">2017-08-30T09:06:57Z</dcterms:created>
  <dcterms:modified xsi:type="dcterms:W3CDTF">2017-09-13T21:38:28Z</dcterms:modified>
</cp:coreProperties>
</file>

<file path=docProps/thumbnail.jpeg>
</file>